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8"/>
  </p:notesMasterIdLst>
  <p:sldIdLst>
    <p:sldId id="512" r:id="rId3"/>
    <p:sldId id="538" r:id="rId4"/>
    <p:sldId id="521" r:id="rId5"/>
    <p:sldId id="541" r:id="rId6"/>
    <p:sldId id="542" r:id="rId7"/>
    <p:sldId id="543" r:id="rId8"/>
    <p:sldId id="539" r:id="rId9"/>
    <p:sldId id="520" r:id="rId10"/>
    <p:sldId id="517" r:id="rId11"/>
    <p:sldId id="519" r:id="rId12"/>
    <p:sldId id="459" r:id="rId13"/>
    <p:sldId id="460" r:id="rId14"/>
    <p:sldId id="461" r:id="rId15"/>
    <p:sldId id="510" r:id="rId16"/>
    <p:sldId id="540" r:id="rId17"/>
    <p:sldId id="486" r:id="rId18"/>
    <p:sldId id="463" r:id="rId19"/>
    <p:sldId id="488" r:id="rId20"/>
    <p:sldId id="489" r:id="rId21"/>
    <p:sldId id="490" r:id="rId22"/>
    <p:sldId id="497" r:id="rId23"/>
    <p:sldId id="498" r:id="rId24"/>
    <p:sldId id="499" r:id="rId25"/>
    <p:sldId id="500" r:id="rId26"/>
    <p:sldId id="501" r:id="rId27"/>
    <p:sldId id="503" r:id="rId28"/>
    <p:sldId id="504" r:id="rId29"/>
    <p:sldId id="311" r:id="rId30"/>
    <p:sldId id="473" r:id="rId31"/>
    <p:sldId id="474" r:id="rId32"/>
    <p:sldId id="475" r:id="rId33"/>
    <p:sldId id="476" r:id="rId34"/>
    <p:sldId id="477" r:id="rId35"/>
    <p:sldId id="478" r:id="rId36"/>
    <p:sldId id="479" r:id="rId37"/>
    <p:sldId id="480" r:id="rId38"/>
    <p:sldId id="481" r:id="rId39"/>
    <p:sldId id="482" r:id="rId40"/>
    <p:sldId id="483" r:id="rId41"/>
    <p:sldId id="484" r:id="rId42"/>
    <p:sldId id="485" r:id="rId43"/>
    <p:sldId id="487" r:id="rId44"/>
    <p:sldId id="466" r:id="rId45"/>
    <p:sldId id="467" r:id="rId46"/>
    <p:sldId id="453" r:id="rId47"/>
    <p:sldId id="422" r:id="rId48"/>
    <p:sldId id="423" r:id="rId49"/>
    <p:sldId id="424" r:id="rId50"/>
    <p:sldId id="450" r:id="rId51"/>
    <p:sldId id="447" r:id="rId52"/>
    <p:sldId id="449" r:id="rId53"/>
    <p:sldId id="448" r:id="rId54"/>
    <p:sldId id="444" r:id="rId55"/>
    <p:sldId id="445" r:id="rId56"/>
    <p:sldId id="446" r:id="rId57"/>
    <p:sldId id="438" r:id="rId58"/>
    <p:sldId id="439" r:id="rId59"/>
    <p:sldId id="440" r:id="rId60"/>
    <p:sldId id="441" r:id="rId61"/>
    <p:sldId id="443" r:id="rId62"/>
    <p:sldId id="402" r:id="rId63"/>
    <p:sldId id="363" r:id="rId64"/>
    <p:sldId id="395" r:id="rId65"/>
    <p:sldId id="364" r:id="rId66"/>
    <p:sldId id="404" r:id="rId67"/>
    <p:sldId id="405" r:id="rId68"/>
    <p:sldId id="406" r:id="rId69"/>
    <p:sldId id="407" r:id="rId70"/>
    <p:sldId id="408" r:id="rId71"/>
    <p:sldId id="550" r:id="rId72"/>
    <p:sldId id="506" r:id="rId73"/>
    <p:sldId id="507" r:id="rId74"/>
    <p:sldId id="508" r:id="rId75"/>
    <p:sldId id="509" r:id="rId76"/>
    <p:sldId id="417" r:id="rId77"/>
    <p:sldId id="416" r:id="rId78"/>
    <p:sldId id="415" r:id="rId79"/>
    <p:sldId id="414" r:id="rId80"/>
    <p:sldId id="409" r:id="rId81"/>
    <p:sldId id="410" r:id="rId82"/>
    <p:sldId id="419" r:id="rId83"/>
    <p:sldId id="420" r:id="rId84"/>
    <p:sldId id="430" r:id="rId85"/>
    <p:sldId id="431" r:id="rId86"/>
    <p:sldId id="421" r:id="rId87"/>
    <p:sldId id="426" r:id="rId88"/>
    <p:sldId id="425" r:id="rId89"/>
    <p:sldId id="427" r:id="rId90"/>
    <p:sldId id="428" r:id="rId91"/>
    <p:sldId id="411" r:id="rId92"/>
    <p:sldId id="549" r:id="rId93"/>
    <p:sldId id="412" r:id="rId94"/>
    <p:sldId id="413" r:id="rId95"/>
    <p:sldId id="544" r:id="rId96"/>
    <p:sldId id="546" r:id="rId97"/>
    <p:sldId id="548" r:id="rId98"/>
    <p:sldId id="454" r:id="rId99"/>
    <p:sldId id="458" r:id="rId100"/>
    <p:sldId id="547" r:id="rId101"/>
    <p:sldId id="545" r:id="rId102"/>
    <p:sldId id="455" r:id="rId103"/>
    <p:sldId id="456" r:id="rId104"/>
    <p:sldId id="457" r:id="rId105"/>
    <p:sldId id="451" r:id="rId106"/>
    <p:sldId id="452" r:id="rId107"/>
    <p:sldId id="522" r:id="rId108"/>
    <p:sldId id="523" r:id="rId109"/>
    <p:sldId id="524" r:id="rId110"/>
    <p:sldId id="525" r:id="rId111"/>
    <p:sldId id="526" r:id="rId112"/>
    <p:sldId id="527" r:id="rId113"/>
    <p:sldId id="528" r:id="rId114"/>
    <p:sldId id="529" r:id="rId115"/>
    <p:sldId id="530" r:id="rId116"/>
    <p:sldId id="531" r:id="rId117"/>
    <p:sldId id="532" r:id="rId118"/>
    <p:sldId id="533" r:id="rId119"/>
    <p:sldId id="534" r:id="rId120"/>
    <p:sldId id="535" r:id="rId121"/>
    <p:sldId id="536" r:id="rId122"/>
    <p:sldId id="537" r:id="rId123"/>
    <p:sldId id="515" r:id="rId124"/>
    <p:sldId id="516" r:id="rId125"/>
    <p:sldId id="511" r:id="rId126"/>
    <p:sldId id="256" r:id="rId1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8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5" d="100"/>
          <a:sy n="65" d="100"/>
        </p:scale>
        <p:origin x="-122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32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A0D2F-8B48-9544-9C8E-8510AADE64E3}" type="datetimeFigureOut">
              <a:rPr lang="en-US" smtClean="0"/>
              <a:pPr/>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7DACE-2EC9-AE4B-BB87-96A8C927C08D}" type="slidenum">
              <a:rPr lang="en-US" smtClean="0"/>
              <a:pPr/>
              <a:t>‹#›</a:t>
            </a:fld>
            <a:endParaRPr lang="en-US"/>
          </a:p>
        </p:txBody>
      </p:sp>
    </p:spTree>
    <p:extLst>
      <p:ext uri="{BB962C8B-B14F-4D97-AF65-F5344CB8AC3E}">
        <p14:creationId xmlns:p14="http://schemas.microsoft.com/office/powerpoint/2010/main" xmlns="" val="24330703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966A8DB-C825-854B-ACA6-FA5463FC1F90}" type="slidenum">
              <a:rPr lang="en-US" smtClean="0">
                <a:latin typeface="Gill Sans" pitchFamily="-110" charset="0"/>
                <a:ea typeface="ヒラギノ角ゴ ProN W3" pitchFamily="-110" charset="-128"/>
                <a:cs typeface="ヒラギノ角ゴ ProN W3" pitchFamily="-110" charset="-128"/>
                <a:sym typeface="Gill Sans" pitchFamily="-110" charset="0"/>
              </a:rPr>
              <a:pPr/>
              <a:t>2</a:t>
            </a:fld>
            <a:endParaRPr lang="en-US" smtClean="0">
              <a:latin typeface="Gill Sans" pitchFamily="-110" charset="0"/>
              <a:ea typeface="ヒラギノ角ゴ ProN W3" pitchFamily="-110" charset="-128"/>
              <a:cs typeface="ヒラギノ角ゴ ProN W3" pitchFamily="-110" charset="-128"/>
              <a:sym typeface="Gill Sans" pitchFamily="-110" charset="0"/>
            </a:endParaRPr>
          </a:p>
        </p:txBody>
      </p:sp>
      <p:sp>
        <p:nvSpPr>
          <p:cNvPr id="303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3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atin typeface="Arial" pitchFamily="-110" charset="0"/>
                <a:ea typeface="ＭＳ Ｐゴシック" pitchFamily="-110" charset="-128"/>
                <a:cs typeface="ＭＳ Ｐゴシック" pitchFamily="-110" charset="-128"/>
              </a:rPr>
              <a:t>Good for pre-assessment;  group  formative assessment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B5481BF7-F80D-474B-BE44-068BB80CC721}" type="slidenum">
              <a:rPr lang="en-US"/>
              <a:pPr/>
              <a:t>33</a:t>
            </a:fld>
            <a:endParaRPr lang="en-US"/>
          </a:p>
        </p:txBody>
      </p:sp>
      <p:sp>
        <p:nvSpPr>
          <p:cNvPr id="144387"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443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DC9F89EE-B4A5-694E-BF46-49C1C0292D45}" type="slidenum">
              <a:rPr lang="en-US"/>
              <a:pPr/>
              <a:t>34</a:t>
            </a:fld>
            <a:endParaRPr lang="en-US"/>
          </a:p>
        </p:txBody>
      </p:sp>
      <p:sp>
        <p:nvSpPr>
          <p:cNvPr id="14643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4643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B8E30C53-6440-C247-BFD0-3420BFBBE579}" type="slidenum">
              <a:rPr lang="en-US"/>
              <a:pPr/>
              <a:t>35</a:t>
            </a:fld>
            <a:endParaRPr lang="en-US"/>
          </a:p>
        </p:txBody>
      </p:sp>
      <p:sp>
        <p:nvSpPr>
          <p:cNvPr id="148483"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484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DE28B2D7-3CAF-AB47-89F5-3D147DE5D17C}" type="slidenum">
              <a:rPr lang="en-US"/>
              <a:pPr/>
              <a:t>36</a:t>
            </a:fld>
            <a:endParaRPr lang="en-US"/>
          </a:p>
        </p:txBody>
      </p:sp>
      <p:sp>
        <p:nvSpPr>
          <p:cNvPr id="15053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5053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6195EBC-4FF8-7F4C-A2A5-DA67FF530C2E}" type="slidenum">
              <a:rPr lang="en-US"/>
              <a:pPr/>
              <a:t>37</a:t>
            </a:fld>
            <a:endParaRPr lang="en-US"/>
          </a:p>
        </p:txBody>
      </p:sp>
      <p:sp>
        <p:nvSpPr>
          <p:cNvPr id="15257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52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CCC7A0C5-CA24-DA46-A4B2-6F3DE208D8E4}" type="slidenum">
              <a:rPr lang="en-US"/>
              <a:pPr/>
              <a:t>38</a:t>
            </a:fld>
            <a:endParaRPr lang="en-US"/>
          </a:p>
        </p:txBody>
      </p:sp>
      <p:sp>
        <p:nvSpPr>
          <p:cNvPr id="154627"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5462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498F3B98-77AF-4B47-BBAA-44A277CB11D7}" type="slidenum">
              <a:rPr lang="en-US"/>
              <a:pPr/>
              <a:t>39</a:t>
            </a:fld>
            <a:endParaRPr lang="en-US"/>
          </a:p>
        </p:txBody>
      </p:sp>
      <p:sp>
        <p:nvSpPr>
          <p:cNvPr id="15667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566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D0315B9-A10E-394B-9869-596012D6D6C8}" type="slidenum">
              <a:rPr lang="en-US"/>
              <a:pPr/>
              <a:t>40</a:t>
            </a:fld>
            <a:endParaRPr lang="en-US"/>
          </a:p>
        </p:txBody>
      </p:sp>
      <p:sp>
        <p:nvSpPr>
          <p:cNvPr id="158723"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587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E08C6D87-9021-7547-94B1-7355E7B95569}" type="slidenum">
              <a:rPr lang="en-US"/>
              <a:pPr/>
              <a:t>41</a:t>
            </a:fld>
            <a:endParaRPr lang="en-US"/>
          </a:p>
        </p:txBody>
      </p:sp>
      <p:sp>
        <p:nvSpPr>
          <p:cNvPr id="16077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607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059438A8-37D5-D148-8809-C3E6FCC6E3E9}" type="slidenum">
              <a:rPr lang="en-US"/>
              <a:pPr/>
              <a:t>112</a:t>
            </a:fld>
            <a:endParaRPr lang="en-US"/>
          </a:p>
        </p:txBody>
      </p:sp>
      <p:sp>
        <p:nvSpPr>
          <p:cNvPr id="209923" name="Rectangle 2"/>
          <p:cNvSpPr>
            <a:spLocks noGrp="1" noRot="1" noChangeAspect="1" noChangeArrowheads="1" noTextEdit="1"/>
          </p:cNvSpPr>
          <p:nvPr>
            <p:ph type="sldImg"/>
          </p:nvPr>
        </p:nvSpPr>
        <p:spPr>
          <a:xfrm>
            <a:off x="1146175" y="685800"/>
            <a:ext cx="4572000" cy="3429000"/>
          </a:xfrm>
          <a:solidFill>
            <a:srgbClr val="FFFFFF"/>
          </a:solidFill>
          <a:ln/>
        </p:spPr>
      </p:sp>
      <p:sp>
        <p:nvSpPr>
          <p:cNvPr id="2099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How many of these statements describe you? Read list and mark ones you like to do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DD37F-016C-8444-9CE8-30B543317A18}" type="slidenum">
              <a:rPr lang="en-US"/>
              <a:pPr/>
              <a:t>8</a:t>
            </a:fld>
            <a:endParaRPr lang="en-US"/>
          </a:p>
        </p:txBody>
      </p:sp>
      <p:sp>
        <p:nvSpPr>
          <p:cNvPr id="679938" name="Rectangle 1026"/>
          <p:cNvSpPr>
            <a:spLocks noGrp="1" noRot="1" noChangeAspect="1" noChangeArrowheads="1" noTextEdit="1"/>
          </p:cNvSpPr>
          <p:nvPr>
            <p:ph type="sldImg"/>
          </p:nvPr>
        </p:nvSpPr>
        <p:spPr>
          <a:ln/>
        </p:spPr>
      </p:sp>
      <p:sp>
        <p:nvSpPr>
          <p:cNvPr id="6799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15872842-AE90-4A43-9933-5C645CCF0F7B}" type="slidenum">
              <a:rPr lang="en-US"/>
              <a:pPr/>
              <a:t>113</a:t>
            </a:fld>
            <a:endParaRPr lang="en-US"/>
          </a:p>
        </p:txBody>
      </p:sp>
      <p:sp>
        <p:nvSpPr>
          <p:cNvPr id="211971" name="Rectangle 2"/>
          <p:cNvSpPr>
            <a:spLocks noGrp="1" noRot="1" noChangeAspect="1" noChangeArrowheads="1" noTextEdit="1"/>
          </p:cNvSpPr>
          <p:nvPr>
            <p:ph type="sldImg"/>
          </p:nvPr>
        </p:nvSpPr>
        <p:spPr>
          <a:xfrm>
            <a:off x="1146175" y="685800"/>
            <a:ext cx="4572000" cy="3429000"/>
          </a:xfrm>
          <a:solidFill>
            <a:srgbClr val="FFFFFF"/>
          </a:solidFill>
          <a:ln/>
        </p:spPr>
      </p:sp>
      <p:sp>
        <p:nvSpPr>
          <p:cNvPr id="2119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Read list and mark ones you like to do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669DF44C-4E52-554E-AECF-4D798EC472F8}" type="slidenum">
              <a:rPr lang="en-US"/>
              <a:pPr/>
              <a:t>114</a:t>
            </a:fld>
            <a:endParaRPr lang="en-US"/>
          </a:p>
        </p:txBody>
      </p:sp>
      <p:sp>
        <p:nvSpPr>
          <p:cNvPr id="214019" name="Rectangle 2"/>
          <p:cNvSpPr>
            <a:spLocks noGrp="1" noRot="1" noChangeAspect="1" noChangeArrowheads="1" noTextEdit="1"/>
          </p:cNvSpPr>
          <p:nvPr>
            <p:ph type="sldImg"/>
          </p:nvPr>
        </p:nvSpPr>
        <p:spPr>
          <a:xfrm>
            <a:off x="1146175" y="685800"/>
            <a:ext cx="4572000" cy="3429000"/>
          </a:xfrm>
          <a:solidFill>
            <a:srgbClr val="FFFFFF"/>
          </a:solidFill>
          <a:ln/>
        </p:spPr>
      </p:sp>
      <p:sp>
        <p:nvSpPr>
          <p:cNvPr id="2140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Read list and mark ones you like to do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06794-3FE2-894D-A1EC-B088D180480F}" type="slidenum">
              <a:rPr lang="en-US"/>
              <a:pPr/>
              <a:t>122</a:t>
            </a:fld>
            <a:endParaRPr lang="en-US"/>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DFC95-3F11-CA4F-87A1-26FB2DA7E03D}" type="slidenum">
              <a:rPr lang="en-US"/>
              <a:pPr/>
              <a:t>123</a:t>
            </a:fld>
            <a:endParaRPr lang="en-US"/>
          </a:p>
        </p:txBody>
      </p:sp>
      <p:sp>
        <p:nvSpPr>
          <p:cNvPr id="723970" name="Rectangle 2"/>
          <p:cNvSpPr>
            <a:spLocks noGrp="1" noRot="1" noChangeAspect="1" noChangeArrowheads="1" noTextEdit="1"/>
          </p:cNvSpPr>
          <p:nvPr>
            <p:ph type="sldImg"/>
          </p:nvPr>
        </p:nvSpPr>
        <p:spPr>
          <a:ln/>
        </p:spPr>
      </p:sp>
      <p:sp>
        <p:nvSpPr>
          <p:cNvPr id="72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8F2D1-BB61-D141-A47F-37F04E2A3A53}" type="slidenum">
              <a:rPr lang="en-US"/>
              <a:pPr/>
              <a:t>9</a:t>
            </a:fld>
            <a:endParaRPr lang="en-US"/>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E5B5F-930D-2245-A1B3-41C87AE48A35}" type="slidenum">
              <a:rPr lang="en-US"/>
              <a:pPr/>
              <a:t>10</a:t>
            </a:fld>
            <a:endParaRPr lang="en-US"/>
          </a:p>
        </p:txBody>
      </p:sp>
      <p:sp>
        <p:nvSpPr>
          <p:cNvPr id="677890" name="Rectangle 1026"/>
          <p:cNvSpPr>
            <a:spLocks noGrp="1" noRot="1" noChangeAspect="1" noChangeArrowheads="1" noTextEdit="1"/>
          </p:cNvSpPr>
          <p:nvPr>
            <p:ph type="sldImg"/>
          </p:nvPr>
        </p:nvSpPr>
        <p:spPr>
          <a:ln/>
        </p:spPr>
      </p:sp>
      <p:sp>
        <p:nvSpPr>
          <p:cNvPr id="67789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76884A6-8F8C-A242-8DB5-A84932D89716}" type="slidenum">
              <a:rPr lang="en-US"/>
              <a:pPr/>
              <a:t>11</a:t>
            </a:fld>
            <a:endParaRPr lang="en-US"/>
          </a:p>
        </p:txBody>
      </p:sp>
      <p:sp>
        <p:nvSpPr>
          <p:cNvPr id="118787" name="Rectangle 2"/>
          <p:cNvSpPr>
            <a:spLocks noGrp="1" noRot="1" noChangeAspect="1" noChangeArrowheads="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Carol Tomlinson added the affective domain (Affect and Learning Environment) in her 2003 book, </a:t>
            </a:r>
            <a:r>
              <a:rPr lang="en-US" i="1" u="sng"/>
              <a:t>Fulfilling the Promise of the Differentiated Classroom.  She calls them the catalyst for effective differentiation.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DE31898-1740-284D-B263-9FA50DC40A60}" type="slidenum">
              <a:rPr lang="en-US">
                <a:latin typeface="Arial" pitchFamily="-100" charset="0"/>
              </a:rPr>
              <a:pPr/>
              <a:t>14</a:t>
            </a:fld>
            <a:endParaRPr lang="en-US">
              <a:latin typeface="Arial" pitchFamily="-100"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Arial" pitchFamily="-10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29605D5-E5F0-7144-9A75-C491E8517C0F}" type="slidenum">
              <a:rPr lang="en-US"/>
              <a:pPr/>
              <a:t>30</a:t>
            </a:fld>
            <a:endParaRPr lang="en-US"/>
          </a:p>
        </p:txBody>
      </p:sp>
      <p:sp>
        <p:nvSpPr>
          <p:cNvPr id="138243"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382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89D9E41-4EAD-9B46-A886-708721B19F2D}" type="slidenum">
              <a:rPr lang="en-US"/>
              <a:pPr/>
              <a:t>31</a:t>
            </a:fld>
            <a:endParaRPr lang="en-US"/>
          </a:p>
        </p:txBody>
      </p:sp>
      <p:sp>
        <p:nvSpPr>
          <p:cNvPr id="14029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4029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DBC6994-D066-7F4C-A519-BEAE7CD2CE01}" type="slidenum">
              <a:rPr lang="en-US"/>
              <a:pPr/>
              <a:t>32</a:t>
            </a:fld>
            <a:endParaRPr lang="en-US"/>
          </a:p>
        </p:txBody>
      </p:sp>
      <p:sp>
        <p:nvSpPr>
          <p:cNvPr id="14233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4234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3F9A5-319A-EE4D-8716-AECCC5B4ADB3}"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64C7B-45F5-3742-84D3-80B56DFFA7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3F9A5-319A-EE4D-8716-AECCC5B4ADB3}"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64C7B-45F5-3742-84D3-80B56DFFA7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3F9A5-319A-EE4D-8716-AECCC5B4ADB3}"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64C7B-45F5-3742-84D3-80B56DFFA73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58BCF5A-8B46-4750-8EE6-C86733B0369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A67998D-6A4A-4436-A978-7BE1655306E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52262F7-4F36-4C72-93D5-6599B0CD948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EDBAB44-883E-4223-B76D-C9B49F19606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D429AB0-C6C8-4DB2-8844-D5DBEF30E8B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9CEBD31-8AF9-46C8-B0D3-C0EEB040DC6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FD80B79B-7C3E-4355-A388-84242DD45E8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066286E-0942-4A9F-B853-0795C23CB5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3F9A5-319A-EE4D-8716-AECCC5B4ADB3}"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64C7B-45F5-3742-84D3-80B56DFFA73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7DEA8F7-EB91-40CC-9B94-46230193AE3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DE58D52-3DEF-430B-BB49-C90964E6D67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73CE756-D74E-4D63-A966-A158882822E1}"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4ED6E2E-3429-4A17-83E2-2D877D6E1F07}"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B507AA4-6CB5-4403-BD95-87DAAD0008FD}"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C170445-BA67-475D-BDCA-889B4F6CBD2B}"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14DFEE2-6D65-1D47-A626-7FB8C30F6D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3F9A5-319A-EE4D-8716-AECCC5B4ADB3}"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64C7B-45F5-3742-84D3-80B56DFFA7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3F9A5-319A-EE4D-8716-AECCC5B4ADB3}"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64C7B-45F5-3742-84D3-80B56DFFA7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3F9A5-319A-EE4D-8716-AECCC5B4ADB3}" type="datetimeFigureOut">
              <a:rPr lang="en-US" smtClean="0"/>
              <a:pPr/>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64C7B-45F5-3742-84D3-80B56DFFA7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3F9A5-319A-EE4D-8716-AECCC5B4ADB3}" type="datetimeFigureOut">
              <a:rPr lang="en-US" smtClean="0"/>
              <a:pPr/>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64C7B-45F5-3742-84D3-80B56DFFA7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3F9A5-319A-EE4D-8716-AECCC5B4ADB3}" type="datetimeFigureOut">
              <a:rPr lang="en-US" smtClean="0"/>
              <a:pPr/>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64C7B-45F5-3742-84D3-80B56DFFA7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3F9A5-319A-EE4D-8716-AECCC5B4ADB3}"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64C7B-45F5-3742-84D3-80B56DFFA7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3F9A5-319A-EE4D-8716-AECCC5B4ADB3}"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64C7B-45F5-3742-84D3-80B56DFFA7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3F9A5-319A-EE4D-8716-AECCC5B4ADB3}" type="datetimeFigureOut">
              <a:rPr lang="en-US" smtClean="0"/>
              <a:pPr/>
              <a:t>5/1/2013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64C7B-45F5-3742-84D3-80B56DFFA7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23E692-86A8-441E-978E-F70D6C3CF88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Times"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Times"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Times"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Times"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Times" pitchFamily="-108" charset="0"/>
        </a:defRPr>
      </a:lvl6pPr>
      <a:lvl7pPr marL="914400" algn="ctr" rtl="0" fontAlgn="base">
        <a:spcBef>
          <a:spcPct val="0"/>
        </a:spcBef>
        <a:spcAft>
          <a:spcPct val="0"/>
        </a:spcAft>
        <a:defRPr sz="4400">
          <a:solidFill>
            <a:schemeClr val="tx2"/>
          </a:solidFill>
          <a:latin typeface="Times" pitchFamily="-108" charset="0"/>
        </a:defRPr>
      </a:lvl7pPr>
      <a:lvl8pPr marL="1371600" algn="ctr" rtl="0" fontAlgn="base">
        <a:spcBef>
          <a:spcPct val="0"/>
        </a:spcBef>
        <a:spcAft>
          <a:spcPct val="0"/>
        </a:spcAft>
        <a:defRPr sz="4400">
          <a:solidFill>
            <a:schemeClr val="tx2"/>
          </a:solidFill>
          <a:latin typeface="Times" pitchFamily="-108" charset="0"/>
        </a:defRPr>
      </a:lvl8pPr>
      <a:lvl9pPr marL="1828800" algn="ctr" rtl="0" fontAlgn="base">
        <a:spcBef>
          <a:spcPct val="0"/>
        </a:spcBef>
        <a:spcAft>
          <a:spcPct val="0"/>
        </a:spcAft>
        <a:defRPr sz="4400">
          <a:solidFill>
            <a:schemeClr val="tx2"/>
          </a:solidFill>
          <a:latin typeface="Times"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10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1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01.jpeg"/></Relationships>
</file>

<file path=ppt/slides/_rels/slide12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7.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7.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7.xml"/><Relationship Id="rId1" Type="http://schemas.openxmlformats.org/officeDocument/2006/relationships/vmlDrawing" Target="../drawings/vmlDrawing5.v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4.pdf"/><Relationship Id="rId1" Type="http://schemas.openxmlformats.org/officeDocument/2006/relationships/slideLayout" Target="../slideLayouts/slideLayout26.xml"/><Relationship Id="rId5" Type="http://schemas.openxmlformats.org/officeDocument/2006/relationships/image" Target="../media/image25.png"/><Relationship Id="rId4" Type="http://schemas.openxmlformats.org/officeDocument/2006/relationships/image" Target="../media/image26.pd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990600" y="457200"/>
            <a:ext cx="7620000" cy="1015663"/>
          </a:xfrm>
          <a:prstGeom prst="rect">
            <a:avLst/>
          </a:prstGeom>
          <a:noFill/>
          <a:ln w="9525">
            <a:noFill/>
            <a:miter lim="800000"/>
            <a:headEnd/>
            <a:tailEnd/>
          </a:ln>
        </p:spPr>
        <p:txBody>
          <a:bodyPr wrap="square">
            <a:spAutoFit/>
          </a:bodyPr>
          <a:lstStyle/>
          <a:p>
            <a:pPr eaLnBrk="0" hangingPunct="0">
              <a:spcBef>
                <a:spcPct val="50000"/>
              </a:spcBef>
            </a:pPr>
            <a:endParaRPr lang="en-US" sz="2400" dirty="0" smtClean="0">
              <a:latin typeface="Times"/>
            </a:endParaRPr>
          </a:p>
          <a:p>
            <a:pPr eaLnBrk="0" hangingPunct="0">
              <a:spcBef>
                <a:spcPct val="50000"/>
              </a:spcBef>
            </a:pPr>
            <a:r>
              <a:rPr lang="en-US" sz="2400" dirty="0" smtClean="0">
                <a:latin typeface="Times"/>
              </a:rPr>
              <a:t>Assessment and Management in a Differentiated Classroom</a:t>
            </a:r>
          </a:p>
        </p:txBody>
      </p:sp>
      <p:sp>
        <p:nvSpPr>
          <p:cNvPr id="29699" name="Rectangle 3"/>
          <p:cNvSpPr>
            <a:spLocks noChangeArrowheads="1"/>
          </p:cNvSpPr>
          <p:nvPr/>
        </p:nvSpPr>
        <p:spPr bwMode="auto">
          <a:xfrm>
            <a:off x="76200" y="0"/>
            <a:ext cx="8915400" cy="6781800"/>
          </a:xfrm>
          <a:prstGeom prst="rect">
            <a:avLst/>
          </a:prstGeom>
          <a:noFill/>
          <a:ln w="101600">
            <a:solidFill>
              <a:schemeClr val="tx1"/>
            </a:solidFill>
            <a:miter lim="800000"/>
            <a:headEnd/>
            <a:tailEnd/>
          </a:ln>
        </p:spPr>
        <p:txBody>
          <a:bodyPr wrap="none" anchor="ctr"/>
          <a:lstStyle/>
          <a:p>
            <a:endParaRPr lang="en-US"/>
          </a:p>
        </p:txBody>
      </p:sp>
      <p:sp>
        <p:nvSpPr>
          <p:cNvPr id="29700" name="Rectangle 4"/>
          <p:cNvSpPr>
            <a:spLocks noChangeArrowheads="1"/>
          </p:cNvSpPr>
          <p:nvPr/>
        </p:nvSpPr>
        <p:spPr bwMode="auto">
          <a:xfrm>
            <a:off x="228600" y="228600"/>
            <a:ext cx="8610600" cy="6400800"/>
          </a:xfrm>
          <a:prstGeom prst="rect">
            <a:avLst/>
          </a:prstGeom>
          <a:noFill/>
          <a:ln w="76200">
            <a:solidFill>
              <a:srgbClr val="FFCC99"/>
            </a:solidFill>
            <a:miter lim="800000"/>
            <a:headEnd/>
            <a:tailEnd/>
          </a:ln>
        </p:spPr>
        <p:txBody>
          <a:bodyPr wrap="none" anchor="ctr"/>
          <a:lstStyle/>
          <a:p>
            <a:endParaRPr lang="en-US"/>
          </a:p>
        </p:txBody>
      </p:sp>
      <p:sp>
        <p:nvSpPr>
          <p:cNvPr id="29701" name="Rectangle 5"/>
          <p:cNvSpPr>
            <a:spLocks noChangeArrowheads="1"/>
          </p:cNvSpPr>
          <p:nvPr/>
        </p:nvSpPr>
        <p:spPr bwMode="auto">
          <a:xfrm>
            <a:off x="381000" y="381000"/>
            <a:ext cx="8305800" cy="6096000"/>
          </a:xfrm>
          <a:prstGeom prst="rect">
            <a:avLst/>
          </a:prstGeom>
          <a:noFill/>
          <a:ln w="73025">
            <a:solidFill>
              <a:srgbClr val="00CCFF"/>
            </a:solidFill>
            <a:miter lim="800000"/>
            <a:headEnd/>
            <a:tailEnd/>
          </a:ln>
        </p:spPr>
        <p:txBody>
          <a:bodyPr wrap="none" anchor="ctr"/>
          <a:lstStyle/>
          <a:p>
            <a:endParaRPr lang="en-US"/>
          </a:p>
        </p:txBody>
      </p:sp>
      <p:sp>
        <p:nvSpPr>
          <p:cNvPr id="29702" name="Line 6"/>
          <p:cNvSpPr>
            <a:spLocks noChangeShapeType="1"/>
          </p:cNvSpPr>
          <p:nvPr/>
        </p:nvSpPr>
        <p:spPr bwMode="auto">
          <a:xfrm>
            <a:off x="1066800" y="838200"/>
            <a:ext cx="6934200" cy="0"/>
          </a:xfrm>
          <a:prstGeom prst="line">
            <a:avLst/>
          </a:prstGeom>
          <a:noFill/>
          <a:ln w="57150">
            <a:solidFill>
              <a:srgbClr val="FFCC00"/>
            </a:solidFill>
            <a:round/>
            <a:headEnd/>
            <a:tailEnd/>
          </a:ln>
        </p:spPr>
        <p:txBody>
          <a:bodyPr wrap="none" anchor="ctr"/>
          <a:lstStyle/>
          <a:p>
            <a:endParaRPr lang="en-US"/>
          </a:p>
        </p:txBody>
      </p:sp>
      <p:sp>
        <p:nvSpPr>
          <p:cNvPr id="29703" name="Line 7"/>
          <p:cNvSpPr>
            <a:spLocks noChangeShapeType="1"/>
          </p:cNvSpPr>
          <p:nvPr/>
        </p:nvSpPr>
        <p:spPr bwMode="auto">
          <a:xfrm>
            <a:off x="762000" y="990600"/>
            <a:ext cx="7467600" cy="0"/>
          </a:xfrm>
          <a:prstGeom prst="line">
            <a:avLst/>
          </a:prstGeom>
          <a:noFill/>
          <a:ln w="57150">
            <a:solidFill>
              <a:srgbClr val="00CCFF"/>
            </a:solidFill>
            <a:round/>
            <a:headEnd/>
            <a:tailEnd/>
          </a:ln>
        </p:spPr>
        <p:txBody>
          <a:bodyPr wrap="none" anchor="ctr"/>
          <a:lstStyle/>
          <a:p>
            <a:endParaRPr lang="en-US"/>
          </a:p>
        </p:txBody>
      </p:sp>
      <p:sp>
        <p:nvSpPr>
          <p:cNvPr id="29704" name="Text Box 8"/>
          <p:cNvSpPr txBox="1">
            <a:spLocks noChangeArrowheads="1"/>
          </p:cNvSpPr>
          <p:nvPr/>
        </p:nvSpPr>
        <p:spPr bwMode="auto">
          <a:xfrm>
            <a:off x="990600" y="1472863"/>
            <a:ext cx="3716188" cy="646331"/>
          </a:xfrm>
          <a:prstGeom prst="rect">
            <a:avLst/>
          </a:prstGeom>
          <a:noFill/>
          <a:ln w="9525">
            <a:noFill/>
            <a:miter lim="800000"/>
            <a:headEnd/>
            <a:tailEnd/>
          </a:ln>
        </p:spPr>
        <p:txBody>
          <a:bodyPr wrap="none">
            <a:spAutoFit/>
          </a:bodyPr>
          <a:lstStyle/>
          <a:p>
            <a:pPr eaLnBrk="0" hangingPunct="0"/>
            <a:r>
              <a:rPr lang="en-US" sz="2700" i="1" dirty="0" smtClean="0">
                <a:latin typeface="Times"/>
              </a:rPr>
              <a:t>What Does it Look Like</a:t>
            </a:r>
            <a:r>
              <a:rPr lang="en-US" sz="3600" i="1" dirty="0" smtClean="0">
                <a:latin typeface="Times"/>
              </a:rPr>
              <a:t>?</a:t>
            </a:r>
            <a:endParaRPr lang="en-US" sz="2400" dirty="0">
              <a:latin typeface="Times"/>
            </a:endParaRPr>
          </a:p>
        </p:txBody>
      </p:sp>
      <p:pic>
        <p:nvPicPr>
          <p:cNvPr id="29705" name="Picture 9"/>
          <p:cNvPicPr>
            <a:picLocks noChangeAspect="1" noChangeArrowheads="1"/>
          </p:cNvPicPr>
          <p:nvPr/>
        </p:nvPicPr>
        <p:blipFill>
          <a:blip r:embed="rId2" cstate="print"/>
          <a:srcRect/>
          <a:stretch>
            <a:fillRect/>
          </a:stretch>
        </p:blipFill>
        <p:spPr bwMode="auto">
          <a:xfrm>
            <a:off x="4724400" y="1873250"/>
            <a:ext cx="3276600" cy="2209800"/>
          </a:xfrm>
          <a:prstGeom prst="rect">
            <a:avLst/>
          </a:prstGeom>
          <a:noFill/>
          <a:ln w="9525">
            <a:noFill/>
            <a:miter lim="800000"/>
            <a:headEnd/>
            <a:tailEnd/>
          </a:ln>
        </p:spPr>
      </p:pic>
      <p:sp>
        <p:nvSpPr>
          <p:cNvPr id="29706" name="Text Box 10"/>
          <p:cNvSpPr txBox="1">
            <a:spLocks noChangeArrowheads="1"/>
          </p:cNvSpPr>
          <p:nvPr/>
        </p:nvSpPr>
        <p:spPr bwMode="auto">
          <a:xfrm>
            <a:off x="3810000" y="3581400"/>
            <a:ext cx="7483475" cy="396875"/>
          </a:xfrm>
          <a:prstGeom prst="rect">
            <a:avLst/>
          </a:prstGeom>
          <a:noFill/>
          <a:ln w="9525">
            <a:noFill/>
            <a:miter lim="800000"/>
            <a:headEnd/>
            <a:tailEnd/>
          </a:ln>
        </p:spPr>
        <p:txBody>
          <a:bodyPr>
            <a:spAutoFit/>
          </a:bodyPr>
          <a:lstStyle/>
          <a:p>
            <a:pPr algn="ctr" eaLnBrk="0" hangingPunct="0"/>
            <a:r>
              <a:rPr lang="en-US" sz="2000">
                <a:latin typeface="Times"/>
              </a:rPr>
              <a:t>		</a:t>
            </a:r>
          </a:p>
        </p:txBody>
      </p:sp>
      <p:pic>
        <p:nvPicPr>
          <p:cNvPr id="29708" name="Picture 12"/>
          <p:cNvPicPr>
            <a:picLocks noChangeAspect="1" noChangeArrowheads="1"/>
          </p:cNvPicPr>
          <p:nvPr/>
        </p:nvPicPr>
        <p:blipFill>
          <a:blip r:embed="rId3" cstate="print"/>
          <a:srcRect/>
          <a:stretch>
            <a:fillRect/>
          </a:stretch>
        </p:blipFill>
        <p:spPr bwMode="auto">
          <a:xfrm>
            <a:off x="762000" y="3352800"/>
            <a:ext cx="3276600" cy="2209800"/>
          </a:xfrm>
          <a:prstGeom prst="rect">
            <a:avLst/>
          </a:prstGeom>
          <a:noFill/>
          <a:ln w="9525">
            <a:noFill/>
            <a:miter lim="800000"/>
            <a:headEnd/>
            <a:tailEnd/>
          </a:ln>
        </p:spPr>
      </p:pic>
      <p:sp>
        <p:nvSpPr>
          <p:cNvPr id="29709" name="Text Box 13"/>
          <p:cNvSpPr txBox="1">
            <a:spLocks noChangeArrowheads="1"/>
          </p:cNvSpPr>
          <p:nvPr/>
        </p:nvSpPr>
        <p:spPr bwMode="auto">
          <a:xfrm>
            <a:off x="4267200" y="5054768"/>
            <a:ext cx="4106863" cy="707886"/>
          </a:xfrm>
          <a:prstGeom prst="rect">
            <a:avLst/>
          </a:prstGeom>
          <a:noFill/>
          <a:ln w="9525">
            <a:noFill/>
            <a:miter lim="800000"/>
            <a:headEnd/>
            <a:tailEnd/>
          </a:ln>
        </p:spPr>
        <p:txBody>
          <a:bodyPr>
            <a:spAutoFit/>
          </a:bodyPr>
          <a:lstStyle/>
          <a:p>
            <a:pPr algn="ctr" eaLnBrk="0" hangingPunct="0"/>
            <a:r>
              <a:rPr lang="en-US" sz="2000" dirty="0" smtClean="0">
                <a:latin typeface="Times"/>
              </a:rPr>
              <a:t>Jann H. Leppien, Ph.D.</a:t>
            </a:r>
          </a:p>
          <a:p>
            <a:pPr algn="ctr" eaLnBrk="0" hangingPunct="0"/>
            <a:r>
              <a:rPr lang="en-US" sz="2000" dirty="0" err="1" smtClean="0">
                <a:latin typeface="Times"/>
              </a:rPr>
              <a:t>jleppien@mt.net</a:t>
            </a:r>
            <a:endParaRPr lang="en-US" sz="2000" dirty="0">
              <a:latin typeface="Times"/>
            </a:endParaRPr>
          </a:p>
        </p:txBody>
      </p:sp>
      <p:sp>
        <p:nvSpPr>
          <p:cNvPr id="29710" name="Rectangle 14"/>
          <p:cNvSpPr>
            <a:spLocks noChangeArrowheads="1"/>
          </p:cNvSpPr>
          <p:nvPr/>
        </p:nvSpPr>
        <p:spPr bwMode="auto">
          <a:xfrm>
            <a:off x="4724400" y="1873250"/>
            <a:ext cx="3276600" cy="2209800"/>
          </a:xfrm>
          <a:prstGeom prst="rect">
            <a:avLst/>
          </a:prstGeom>
          <a:noFill/>
          <a:ln w="9525">
            <a:solidFill>
              <a:schemeClr val="tx1"/>
            </a:solidFill>
            <a:miter lim="800000"/>
            <a:headEnd/>
            <a:tailEnd/>
          </a:ln>
        </p:spPr>
        <p:txBody>
          <a:bodyPr wrap="none" anchor="ctr"/>
          <a:lstStyle/>
          <a:p>
            <a:endParaRPr lang="en-US"/>
          </a:p>
        </p:txBody>
      </p:sp>
      <p:sp>
        <p:nvSpPr>
          <p:cNvPr id="29711" name="Rectangle 15"/>
          <p:cNvSpPr>
            <a:spLocks noChangeArrowheads="1"/>
          </p:cNvSpPr>
          <p:nvPr/>
        </p:nvSpPr>
        <p:spPr bwMode="auto">
          <a:xfrm>
            <a:off x="762000" y="3352800"/>
            <a:ext cx="3276600" cy="22098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AutoShape 2"/>
          <p:cNvSpPr>
            <a:spLocks noChangeArrowheads="1"/>
          </p:cNvSpPr>
          <p:nvPr/>
        </p:nvSpPr>
        <p:spPr bwMode="auto">
          <a:xfrm>
            <a:off x="381000" y="152400"/>
            <a:ext cx="3124200" cy="2133600"/>
          </a:xfrm>
          <a:prstGeom prst="cube">
            <a:avLst>
              <a:gd name="adj" fmla="val 25000"/>
            </a:avLst>
          </a:prstGeom>
          <a:solidFill>
            <a:srgbClr val="FFFF00"/>
          </a:solidFill>
          <a:ln w="9525">
            <a:solidFill>
              <a:schemeClr val="tx1"/>
            </a:solidFill>
            <a:miter lim="800000"/>
            <a:headEnd/>
            <a:tailEnd/>
          </a:ln>
          <a:effectLst/>
        </p:spPr>
        <p:txBody>
          <a:bodyPr wrap="none" anchor="ctr">
            <a:prstTxWarp prst="textNoShape">
              <a:avLst/>
            </a:prstTxWarp>
          </a:bodyPr>
          <a:lstStyle/>
          <a:p>
            <a:pPr algn="ctr"/>
            <a:r>
              <a:rPr lang="en-US" sz="2400">
                <a:latin typeface="Arial Black" pitchFamily="-110" charset="0"/>
              </a:rPr>
              <a:t>Assessment to</a:t>
            </a:r>
          </a:p>
          <a:p>
            <a:pPr algn="ctr"/>
            <a:r>
              <a:rPr lang="en-US" sz="2400">
                <a:latin typeface="Arial Black" pitchFamily="-110" charset="0"/>
              </a:rPr>
              <a:t>Inform</a:t>
            </a:r>
          </a:p>
          <a:p>
            <a:pPr algn="ctr"/>
            <a:r>
              <a:rPr lang="en-US" sz="2400">
                <a:latin typeface="Arial Black" pitchFamily="-110" charset="0"/>
              </a:rPr>
              <a:t>Instruction</a:t>
            </a:r>
          </a:p>
        </p:txBody>
      </p:sp>
      <p:pic>
        <p:nvPicPr>
          <p:cNvPr id="676867" name="Picture 3" descr="PH01786J"/>
          <p:cNvPicPr>
            <a:picLocks noChangeAspect="1" noChangeArrowheads="1"/>
          </p:cNvPicPr>
          <p:nvPr/>
        </p:nvPicPr>
        <p:blipFill>
          <a:blip r:embed="rId3"/>
          <a:srcRect/>
          <a:stretch>
            <a:fillRect/>
          </a:stretch>
        </p:blipFill>
        <p:spPr bwMode="auto">
          <a:xfrm>
            <a:off x="5029200" y="457200"/>
            <a:ext cx="3276600" cy="2514600"/>
          </a:xfrm>
          <a:prstGeom prst="rect">
            <a:avLst/>
          </a:prstGeom>
          <a:noFill/>
        </p:spPr>
      </p:pic>
      <p:pic>
        <p:nvPicPr>
          <p:cNvPr id="676868" name="Picture 4" descr="ed0939"/>
          <p:cNvPicPr>
            <a:picLocks noChangeAspect="1" noChangeArrowheads="1"/>
          </p:cNvPicPr>
          <p:nvPr/>
        </p:nvPicPr>
        <p:blipFill>
          <a:blip r:embed="rId4"/>
          <a:srcRect/>
          <a:stretch>
            <a:fillRect/>
          </a:stretch>
        </p:blipFill>
        <p:spPr bwMode="auto">
          <a:xfrm>
            <a:off x="4800600" y="2971800"/>
            <a:ext cx="1850884" cy="2819400"/>
          </a:xfrm>
          <a:prstGeom prst="rect">
            <a:avLst/>
          </a:prstGeom>
          <a:noFill/>
        </p:spPr>
      </p:pic>
      <p:pic>
        <p:nvPicPr>
          <p:cNvPr id="676870" name="Picture 6" descr="j0262661"/>
          <p:cNvPicPr>
            <a:picLocks noChangeAspect="1" noChangeArrowheads="1"/>
          </p:cNvPicPr>
          <p:nvPr/>
        </p:nvPicPr>
        <p:blipFill>
          <a:blip r:embed="rId5"/>
          <a:srcRect/>
          <a:stretch>
            <a:fillRect/>
          </a:stretch>
        </p:blipFill>
        <p:spPr bwMode="auto">
          <a:xfrm>
            <a:off x="6651484" y="2967335"/>
            <a:ext cx="1856105" cy="2819399"/>
          </a:xfrm>
          <a:prstGeom prst="rect">
            <a:avLst/>
          </a:prstGeom>
          <a:noFill/>
        </p:spPr>
      </p:pic>
      <p:sp>
        <p:nvSpPr>
          <p:cNvPr id="7" name="Rectangle 6"/>
          <p:cNvSpPr/>
          <p:nvPr/>
        </p:nvSpPr>
        <p:spPr>
          <a:xfrm>
            <a:off x="228600" y="2967335"/>
            <a:ext cx="4572000" cy="1815882"/>
          </a:xfrm>
          <a:prstGeom prst="rect">
            <a:avLst/>
          </a:prstGeom>
        </p:spPr>
        <p:txBody>
          <a:bodyPr>
            <a:spAutoFit/>
          </a:bodyPr>
          <a:lstStyle/>
          <a:p>
            <a:r>
              <a:rPr lang="en-US" sz="2800" dirty="0" smtClean="0"/>
              <a:t>Assessment is the process of gathering evidence of student learning to inform instructional decisions.</a:t>
            </a:r>
            <a:endParaRPr lang="en-US" sz="28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3-02-10 at 7.43.00 PM.png"/>
          <p:cNvPicPr>
            <a:picLocks noGrp="1" noChangeAspect="1"/>
          </p:cNvPicPr>
          <p:nvPr>
            <p:ph idx="1"/>
          </p:nvPr>
        </p:nvPicPr>
        <p:blipFill>
          <a:blip r:embed="rId2"/>
          <a:stretch>
            <a:fillRect/>
          </a:stretch>
        </p:blipFill>
        <p:spPr>
          <a:xfrm>
            <a:off x="127000" y="355600"/>
            <a:ext cx="8331200" cy="6350000"/>
          </a:xfrm>
        </p:spPr>
      </p:pic>
      <p:sp>
        <p:nvSpPr>
          <p:cNvPr id="4" name="Slide Number Placeholder 3"/>
          <p:cNvSpPr>
            <a:spLocks noGrp="1"/>
          </p:cNvSpPr>
          <p:nvPr>
            <p:ph type="sldNum" sz="quarter" idx="12"/>
          </p:nvPr>
        </p:nvSpPr>
        <p:spPr/>
        <p:txBody>
          <a:bodyPr/>
          <a:lstStyle/>
          <a:p>
            <a:fld id="{3A67998D-6A4A-4436-A978-7BE1655306E7}" type="slidenum">
              <a:rPr lang="en-US" smtClean="0"/>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101</a:t>
            </a:fld>
            <a:endParaRPr lang="en-US"/>
          </a:p>
        </p:txBody>
      </p:sp>
      <p:pic>
        <p:nvPicPr>
          <p:cNvPr id="5" name="Picture 4" descr="Screen Shot 2012-03-01 at 7.29.04 PM.png"/>
          <p:cNvPicPr>
            <a:picLocks noChangeAspect="1"/>
          </p:cNvPicPr>
          <p:nvPr/>
        </p:nvPicPr>
        <p:blipFill>
          <a:blip r:embed="rId2"/>
          <a:stretch>
            <a:fillRect/>
          </a:stretch>
        </p:blipFill>
        <p:spPr>
          <a:xfrm>
            <a:off x="317500" y="0"/>
            <a:ext cx="8826500" cy="6813125"/>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102</a:t>
            </a:fld>
            <a:endParaRPr lang="en-US"/>
          </a:p>
        </p:txBody>
      </p:sp>
      <p:pic>
        <p:nvPicPr>
          <p:cNvPr id="5" name="Picture 4" descr="Screen Shot 2012-03-01 at 7.29.12 PM.png"/>
          <p:cNvPicPr>
            <a:picLocks noChangeAspect="1"/>
          </p:cNvPicPr>
          <p:nvPr/>
        </p:nvPicPr>
        <p:blipFill>
          <a:blip r:embed="rId2"/>
          <a:stretch>
            <a:fillRect/>
          </a:stretch>
        </p:blipFill>
        <p:spPr>
          <a:xfrm>
            <a:off x="0" y="0"/>
            <a:ext cx="9144000" cy="6816771"/>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103</a:t>
            </a:fld>
            <a:endParaRPr lang="en-US"/>
          </a:p>
        </p:txBody>
      </p:sp>
      <p:pic>
        <p:nvPicPr>
          <p:cNvPr id="5" name="Picture 4" descr="Screen Shot 2012-03-01 at 7.30.05 PM.png"/>
          <p:cNvPicPr>
            <a:picLocks noChangeAspect="1"/>
          </p:cNvPicPr>
          <p:nvPr/>
        </p:nvPicPr>
        <p:blipFill>
          <a:blip r:embed="rId2"/>
          <a:stretch>
            <a:fillRect/>
          </a:stretch>
        </p:blipFill>
        <p:spPr>
          <a:xfrm>
            <a:off x="342899" y="228600"/>
            <a:ext cx="8496301" cy="637657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104</a:t>
            </a:fld>
            <a:endParaRPr lang="en-US"/>
          </a:p>
        </p:txBody>
      </p:sp>
      <p:pic>
        <p:nvPicPr>
          <p:cNvPr id="5" name="Picture 4" descr="Screen Shot 2012-03-01 at 7.30.56 PM.png"/>
          <p:cNvPicPr>
            <a:picLocks noChangeAspect="1"/>
          </p:cNvPicPr>
          <p:nvPr/>
        </p:nvPicPr>
        <p:blipFill>
          <a:blip r:embed="rId2"/>
          <a:stretch>
            <a:fillRect/>
          </a:stretch>
        </p:blipFill>
        <p:spPr>
          <a:xfrm>
            <a:off x="0" y="0"/>
            <a:ext cx="9144000" cy="7011019"/>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105</a:t>
            </a:fld>
            <a:endParaRPr lang="en-US"/>
          </a:p>
        </p:txBody>
      </p:sp>
      <p:pic>
        <p:nvPicPr>
          <p:cNvPr id="5" name="Picture 4" descr="Screen Shot 2012-03-01 at 7.31.08 PM.png"/>
          <p:cNvPicPr>
            <a:picLocks noChangeAspect="1"/>
          </p:cNvPicPr>
          <p:nvPr/>
        </p:nvPicPr>
        <p:blipFill>
          <a:blip r:embed="rId2"/>
          <a:stretch>
            <a:fillRect/>
          </a:stretch>
        </p:blipFill>
        <p:spPr>
          <a:xfrm>
            <a:off x="0" y="228600"/>
            <a:ext cx="9144000" cy="7109888"/>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04800" y="304800"/>
            <a:ext cx="8534400" cy="6324600"/>
          </a:xfrm>
          <a:prstGeom prst="rect">
            <a:avLst/>
          </a:prstGeom>
          <a:solidFill>
            <a:schemeClr val="bg1"/>
          </a:solidFill>
          <a:ln w="76200" cmpd="tri">
            <a:solidFill>
              <a:schemeClr val="tx1"/>
            </a:solidFill>
            <a:miter lim="800000"/>
            <a:headEnd/>
            <a:tailEnd/>
          </a:ln>
          <a:effectLst/>
        </p:spPr>
        <p:txBody>
          <a:bodyPr wrap="none" anchor="ctr">
            <a:prstTxWarp prst="textNoShape">
              <a:avLst/>
            </a:prstTxWarp>
          </a:bodyPr>
          <a:lstStyle/>
          <a:p>
            <a:pPr algn="ctr">
              <a:lnSpc>
                <a:spcPct val="110000"/>
              </a:lnSpc>
              <a:spcBef>
                <a:spcPct val="0"/>
              </a:spcBef>
              <a:buFontTx/>
              <a:buNone/>
            </a:pPr>
            <a:endParaRPr lang="en-US" sz="3600" b="1"/>
          </a:p>
        </p:txBody>
      </p:sp>
      <p:sp>
        <p:nvSpPr>
          <p:cNvPr id="25603" name="Text Box 3"/>
          <p:cNvSpPr txBox="1">
            <a:spLocks noChangeArrowheads="1"/>
          </p:cNvSpPr>
          <p:nvPr/>
        </p:nvSpPr>
        <p:spPr bwMode="auto">
          <a:xfrm>
            <a:off x="914400" y="370582"/>
            <a:ext cx="7391400" cy="1077218"/>
          </a:xfrm>
          <a:prstGeom prst="rect">
            <a:avLst/>
          </a:prstGeom>
          <a:solidFill>
            <a:srgbClr val="CCCCFF"/>
          </a:solidFill>
          <a:ln w="9525">
            <a:solidFill>
              <a:schemeClr val="tx1"/>
            </a:solidFill>
            <a:miter lim="800000"/>
            <a:headEnd/>
            <a:tailEnd/>
          </a:ln>
          <a:effectLst/>
        </p:spPr>
        <p:txBody>
          <a:bodyPr wrap="square">
            <a:prstTxWarp prst="textNoShape">
              <a:avLst/>
            </a:prstTxWarp>
            <a:spAutoFit/>
          </a:bodyPr>
          <a:lstStyle/>
          <a:p>
            <a:pPr algn="ctr">
              <a:spcBef>
                <a:spcPct val="50000"/>
              </a:spcBef>
              <a:buFontTx/>
              <a:buNone/>
            </a:pPr>
            <a:r>
              <a:rPr lang="en-US" sz="3200" b="1" dirty="0"/>
              <a:t>Intelligence </a:t>
            </a:r>
            <a:r>
              <a:rPr lang="en-US" sz="3200" b="1" dirty="0" smtClean="0"/>
              <a:t>Preference-Adjusting for Differences in Styles</a:t>
            </a:r>
            <a:endParaRPr lang="en-US" sz="3200" b="1" dirty="0"/>
          </a:p>
        </p:txBody>
      </p:sp>
      <p:sp>
        <p:nvSpPr>
          <p:cNvPr id="25604" name="Text Box 4"/>
          <p:cNvSpPr txBox="1">
            <a:spLocks noChangeArrowheads="1"/>
          </p:cNvSpPr>
          <p:nvPr/>
        </p:nvSpPr>
        <p:spPr bwMode="auto">
          <a:xfrm>
            <a:off x="762000" y="1447800"/>
            <a:ext cx="7848600" cy="4359275"/>
          </a:xfrm>
          <a:prstGeom prst="rect">
            <a:avLst/>
          </a:prstGeom>
          <a:noFill/>
          <a:ln w="9525">
            <a:noFill/>
            <a:miter lim="800000"/>
            <a:headEnd/>
            <a:tailEnd/>
          </a:ln>
          <a:effectLst/>
        </p:spPr>
        <p:txBody>
          <a:bodyPr>
            <a:prstTxWarp prst="textNoShape">
              <a:avLst/>
            </a:prstTxWarp>
            <a:spAutoFit/>
          </a:bodyPr>
          <a:lstStyle/>
          <a:p>
            <a:pPr>
              <a:spcBef>
                <a:spcPct val="50000"/>
              </a:spcBef>
              <a:buFontTx/>
              <a:buNone/>
            </a:pPr>
            <a:r>
              <a:rPr lang="en-US" sz="2000"/>
              <a:t>Human </a:t>
            </a:r>
            <a:r>
              <a:rPr lang="en-US" sz="2000">
                <a:solidFill>
                  <a:srgbClr val="6600CC"/>
                </a:solidFill>
              </a:rPr>
              <a:t>brains are “wired” differently</a:t>
            </a:r>
            <a:r>
              <a:rPr lang="en-US" sz="2000"/>
              <a:t> in different individuals. Although all normally functioning people use all parts of their brains, each of us is “wired” to be better in some areas than in others (Gardner, Sternberg).</a:t>
            </a:r>
          </a:p>
          <a:p>
            <a:pPr>
              <a:spcBef>
                <a:spcPct val="50000"/>
              </a:spcBef>
              <a:buFontTx/>
              <a:buNone/>
            </a:pPr>
            <a:endParaRPr lang="en-US" sz="2000"/>
          </a:p>
          <a:p>
            <a:pPr>
              <a:spcBef>
                <a:spcPct val="50000"/>
              </a:spcBef>
              <a:buFontTx/>
              <a:buNone/>
            </a:pPr>
            <a:r>
              <a:rPr lang="en-US" sz="2000"/>
              <a:t>Differentiation based on a student’s intelligence preference generally suggests </a:t>
            </a:r>
            <a:r>
              <a:rPr lang="en-US" sz="2000">
                <a:solidFill>
                  <a:srgbClr val="6600CC"/>
                </a:solidFill>
              </a:rPr>
              <a:t>allowing the student to work in a preferred mode</a:t>
            </a:r>
            <a:r>
              <a:rPr lang="en-US" sz="2000"/>
              <a:t> and helping the student to develop that capacity further.</a:t>
            </a:r>
          </a:p>
          <a:p>
            <a:pPr>
              <a:spcBef>
                <a:spcPct val="50000"/>
              </a:spcBef>
              <a:buFontTx/>
              <a:buNone/>
            </a:pPr>
            <a:endParaRPr lang="en-US" sz="2000"/>
          </a:p>
          <a:p>
            <a:pPr>
              <a:spcBef>
                <a:spcPct val="50000"/>
              </a:spcBef>
              <a:buFontTx/>
              <a:buNone/>
            </a:pPr>
            <a:r>
              <a:rPr lang="en-US" sz="2000"/>
              <a:t>Sometimes teachers also ask students to </a:t>
            </a:r>
            <a:r>
              <a:rPr lang="en-US" sz="2000">
                <a:solidFill>
                  <a:srgbClr val="6600CC"/>
                </a:solidFill>
              </a:rPr>
              <a:t>extend their preferred modes</a:t>
            </a:r>
            <a:r>
              <a:rPr lang="en-US" sz="2000"/>
              <a:t> of working, or they opt to use a student’s preferred areas to support growth in less comfortable areas.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762000"/>
          </a:xfrm>
        </p:spPr>
        <p:txBody>
          <a:bodyPr/>
          <a:lstStyle/>
          <a:p>
            <a:r>
              <a:rPr lang="en-US"/>
              <a:t>Sternberg’s Three Intelligences</a:t>
            </a:r>
          </a:p>
        </p:txBody>
      </p:sp>
      <p:sp>
        <p:nvSpPr>
          <p:cNvPr id="26627" name="Oval 3"/>
          <p:cNvSpPr>
            <a:spLocks noChangeArrowheads="1"/>
          </p:cNvSpPr>
          <p:nvPr/>
        </p:nvSpPr>
        <p:spPr bwMode="auto">
          <a:xfrm>
            <a:off x="2362200" y="1219200"/>
            <a:ext cx="2209800" cy="1600200"/>
          </a:xfrm>
          <a:prstGeom prst="ellipse">
            <a:avLst/>
          </a:prstGeom>
          <a:solidFill>
            <a:srgbClr val="99FF99"/>
          </a:solidFill>
          <a:ln w="9525">
            <a:solidFill>
              <a:schemeClr val="tx1"/>
            </a:solidFill>
            <a:round/>
            <a:headEnd/>
            <a:tailEnd/>
          </a:ln>
          <a:effectLst/>
        </p:spPr>
        <p:txBody>
          <a:bodyPr wrap="none" anchor="ctr">
            <a:prstTxWarp prst="textNoShape">
              <a:avLst/>
            </a:prstTxWarp>
          </a:bodyPr>
          <a:lstStyle/>
          <a:p>
            <a:pPr algn="ctr">
              <a:spcBef>
                <a:spcPct val="0"/>
              </a:spcBef>
              <a:buFontTx/>
              <a:buNone/>
            </a:pPr>
            <a:r>
              <a:rPr lang="en-US" sz="2400" b="1"/>
              <a:t>Creative</a:t>
            </a:r>
          </a:p>
        </p:txBody>
      </p:sp>
      <p:sp>
        <p:nvSpPr>
          <p:cNvPr id="26628" name="Oval 4"/>
          <p:cNvSpPr>
            <a:spLocks noChangeArrowheads="1"/>
          </p:cNvSpPr>
          <p:nvPr/>
        </p:nvSpPr>
        <p:spPr bwMode="auto">
          <a:xfrm>
            <a:off x="4419600" y="1219200"/>
            <a:ext cx="2286000" cy="1600200"/>
          </a:xfrm>
          <a:prstGeom prst="ellipse">
            <a:avLst/>
          </a:prstGeom>
          <a:solidFill>
            <a:srgbClr val="FFFF66"/>
          </a:solidFill>
          <a:ln w="9525">
            <a:solidFill>
              <a:schemeClr val="tx1"/>
            </a:solidFill>
            <a:round/>
            <a:headEnd/>
            <a:tailEnd/>
          </a:ln>
          <a:effectLst/>
        </p:spPr>
        <p:txBody>
          <a:bodyPr wrap="none" anchor="ctr">
            <a:prstTxWarp prst="textNoShape">
              <a:avLst/>
            </a:prstTxWarp>
          </a:bodyPr>
          <a:lstStyle/>
          <a:p>
            <a:pPr algn="ctr">
              <a:spcBef>
                <a:spcPct val="0"/>
              </a:spcBef>
              <a:buFontTx/>
              <a:buNone/>
            </a:pPr>
            <a:r>
              <a:rPr lang="en-US" sz="2400" b="1"/>
              <a:t>Analytical</a:t>
            </a:r>
          </a:p>
        </p:txBody>
      </p:sp>
      <p:sp>
        <p:nvSpPr>
          <p:cNvPr id="26629" name="Oval 5"/>
          <p:cNvSpPr>
            <a:spLocks noChangeArrowheads="1"/>
          </p:cNvSpPr>
          <p:nvPr/>
        </p:nvSpPr>
        <p:spPr bwMode="auto">
          <a:xfrm>
            <a:off x="3276600" y="2209800"/>
            <a:ext cx="2362200" cy="1676400"/>
          </a:xfrm>
          <a:prstGeom prst="ellipse">
            <a:avLst/>
          </a:prstGeom>
          <a:solidFill>
            <a:srgbClr val="CC66FF"/>
          </a:solidFill>
          <a:ln w="9525">
            <a:solidFill>
              <a:schemeClr val="tx1"/>
            </a:solidFill>
            <a:round/>
            <a:headEnd/>
            <a:tailEnd/>
          </a:ln>
          <a:effectLst/>
        </p:spPr>
        <p:txBody>
          <a:bodyPr wrap="none" anchor="ctr">
            <a:prstTxWarp prst="textNoShape">
              <a:avLst/>
            </a:prstTxWarp>
          </a:bodyPr>
          <a:lstStyle/>
          <a:p>
            <a:pPr algn="ctr">
              <a:spcBef>
                <a:spcPct val="0"/>
              </a:spcBef>
              <a:buFontTx/>
              <a:buNone/>
            </a:pPr>
            <a:r>
              <a:rPr lang="en-US" sz="2400" b="1"/>
              <a:t>Practical</a:t>
            </a:r>
          </a:p>
        </p:txBody>
      </p:sp>
      <p:sp>
        <p:nvSpPr>
          <p:cNvPr id="26630" name="Text Box 6"/>
          <p:cNvSpPr txBox="1">
            <a:spLocks noChangeArrowheads="1"/>
          </p:cNvSpPr>
          <p:nvPr/>
        </p:nvSpPr>
        <p:spPr bwMode="auto">
          <a:xfrm>
            <a:off x="533400" y="4114800"/>
            <a:ext cx="8153400" cy="2378075"/>
          </a:xfrm>
          <a:prstGeom prst="rect">
            <a:avLst/>
          </a:prstGeom>
          <a:noFill/>
          <a:ln w="9525">
            <a:noFill/>
            <a:miter lim="800000"/>
            <a:headEnd/>
            <a:tailEnd/>
          </a:ln>
          <a:effectLst/>
        </p:spPr>
        <p:txBody>
          <a:bodyPr>
            <a:prstTxWarp prst="textNoShape">
              <a:avLst/>
            </a:prstTxWarp>
            <a:spAutoFit/>
          </a:bodyPr>
          <a:lstStyle/>
          <a:p>
            <a:pPr>
              <a:spcBef>
                <a:spcPct val="25000"/>
              </a:spcBef>
            </a:pPr>
            <a:r>
              <a:rPr lang="en-US" sz="2000" b="1"/>
              <a:t>We all have some of each of these intelligences, but are usually stronger in one  or two areas than in others. </a:t>
            </a:r>
          </a:p>
          <a:p>
            <a:pPr>
              <a:spcBef>
                <a:spcPct val="25000"/>
              </a:spcBef>
            </a:pPr>
            <a:r>
              <a:rPr lang="en-US" sz="2000" b="1"/>
              <a:t>We should strive to develop as fully each of these intelligences in students…</a:t>
            </a:r>
          </a:p>
          <a:p>
            <a:pPr>
              <a:spcBef>
                <a:spcPct val="25000"/>
              </a:spcBef>
            </a:pPr>
            <a:r>
              <a:rPr lang="en-US" sz="2000" b="1"/>
              <a:t> …but also recognize where students’ strengths lie and teach through those intelligences as often as possible, particularly when introducing new ideas.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ChangeArrowheads="1"/>
          </p:cNvSpPr>
          <p:nvPr/>
        </p:nvSpPr>
        <p:spPr bwMode="auto">
          <a:xfrm>
            <a:off x="304800" y="304800"/>
            <a:ext cx="8534400" cy="6324600"/>
          </a:xfrm>
          <a:prstGeom prst="rect">
            <a:avLst/>
          </a:prstGeom>
          <a:solidFill>
            <a:schemeClr val="bg1"/>
          </a:solidFill>
          <a:ln w="76200" cmpd="tri">
            <a:solidFill>
              <a:schemeClr val="tx1"/>
            </a:solidFill>
            <a:miter lim="800000"/>
            <a:headEnd/>
            <a:tailEnd/>
          </a:ln>
          <a:effectLst/>
        </p:spPr>
        <p:txBody>
          <a:bodyPr wrap="none" anchor="ctr">
            <a:prstTxWarp prst="textNoShape">
              <a:avLst/>
            </a:prstTxWarp>
          </a:bodyPr>
          <a:lstStyle/>
          <a:p>
            <a:pPr algn="ctr">
              <a:lnSpc>
                <a:spcPct val="110000"/>
              </a:lnSpc>
              <a:spcBef>
                <a:spcPct val="0"/>
              </a:spcBef>
              <a:buFontTx/>
              <a:buNone/>
            </a:pPr>
            <a:endParaRPr lang="en-US" sz="3600" b="1">
              <a:ea typeface="ＭＳ Ｐゴシック" pitchFamily="-108" charset="-128"/>
              <a:cs typeface="ＭＳ Ｐゴシック" pitchFamily="-108" charset="-128"/>
            </a:endParaRPr>
          </a:p>
        </p:txBody>
      </p:sp>
      <p:sp>
        <p:nvSpPr>
          <p:cNvPr id="495619" name="Text Box 3"/>
          <p:cNvSpPr txBox="1">
            <a:spLocks noChangeArrowheads="1"/>
          </p:cNvSpPr>
          <p:nvPr/>
        </p:nvSpPr>
        <p:spPr bwMode="auto">
          <a:xfrm>
            <a:off x="914400" y="533400"/>
            <a:ext cx="7391400" cy="466725"/>
          </a:xfrm>
          <a:prstGeom prst="rect">
            <a:avLst/>
          </a:prstGeom>
          <a:solidFill>
            <a:srgbClr val="CCCCFF"/>
          </a:solidFill>
          <a:ln w="9525">
            <a:solidFill>
              <a:schemeClr val="tx1"/>
            </a:solidFill>
            <a:miter lim="800000"/>
            <a:headEnd/>
            <a:tailEnd/>
          </a:ln>
          <a:effectLst/>
        </p:spPr>
        <p:txBody>
          <a:bodyPr>
            <a:prstTxWarp prst="textNoShape">
              <a:avLst/>
            </a:prstTxWarp>
            <a:spAutoFit/>
          </a:bodyPr>
          <a:lstStyle/>
          <a:p>
            <a:pPr algn="ctr">
              <a:spcBef>
                <a:spcPct val="50000"/>
              </a:spcBef>
              <a:buFontTx/>
              <a:buNone/>
            </a:pPr>
            <a:r>
              <a:rPr lang="en-US" sz="2400" b="1">
                <a:ea typeface="ＭＳ Ｐゴシック" pitchFamily="-108" charset="-128"/>
                <a:cs typeface="ＭＳ Ｐゴシック" pitchFamily="-108" charset="-128"/>
              </a:rPr>
              <a:t>STERNBERG’S INTELLIGENCES</a:t>
            </a:r>
          </a:p>
        </p:txBody>
      </p:sp>
      <p:sp>
        <p:nvSpPr>
          <p:cNvPr id="495620" name="Text Box 4"/>
          <p:cNvSpPr txBox="1">
            <a:spLocks noChangeArrowheads="1"/>
          </p:cNvSpPr>
          <p:nvPr/>
        </p:nvSpPr>
        <p:spPr bwMode="auto">
          <a:xfrm>
            <a:off x="990600" y="1143000"/>
            <a:ext cx="1828800" cy="376238"/>
          </a:xfrm>
          <a:prstGeom prst="rect">
            <a:avLst/>
          </a:prstGeom>
          <a:solidFill>
            <a:srgbClr val="CCCCFF"/>
          </a:solidFill>
          <a:ln w="9525">
            <a:solidFill>
              <a:schemeClr val="tx1"/>
            </a:solidFill>
            <a:miter lim="800000"/>
            <a:headEnd/>
            <a:tailEnd/>
          </a:ln>
          <a:effectLst/>
        </p:spPr>
        <p:txBody>
          <a:bodyPr>
            <a:prstTxWarp prst="textNoShape">
              <a:avLst/>
            </a:prstTxWarp>
            <a:spAutoFit/>
          </a:bodyPr>
          <a:lstStyle/>
          <a:p>
            <a:pPr>
              <a:spcBef>
                <a:spcPct val="50000"/>
              </a:spcBef>
              <a:buFontTx/>
              <a:buNone/>
            </a:pPr>
            <a:r>
              <a:rPr lang="en-US" sz="1800" b="1">
                <a:ea typeface="ＭＳ Ｐゴシック" pitchFamily="-108" charset="-128"/>
                <a:cs typeface="ＭＳ Ｐゴシック" pitchFamily="-108" charset="-128"/>
              </a:rPr>
              <a:t>ANALYTICAL</a:t>
            </a:r>
          </a:p>
        </p:txBody>
      </p:sp>
      <p:sp>
        <p:nvSpPr>
          <p:cNvPr id="495621" name="Text Box 5"/>
          <p:cNvSpPr txBox="1">
            <a:spLocks noChangeArrowheads="1"/>
          </p:cNvSpPr>
          <p:nvPr/>
        </p:nvSpPr>
        <p:spPr bwMode="auto">
          <a:xfrm>
            <a:off x="990600" y="1676400"/>
            <a:ext cx="1828800" cy="376238"/>
          </a:xfrm>
          <a:prstGeom prst="rect">
            <a:avLst/>
          </a:prstGeom>
          <a:solidFill>
            <a:srgbClr val="CCCCFF"/>
          </a:solidFill>
          <a:ln w="9525">
            <a:solidFill>
              <a:schemeClr val="tx1"/>
            </a:solidFill>
            <a:miter lim="800000"/>
            <a:headEnd/>
            <a:tailEnd/>
          </a:ln>
          <a:effectLst/>
        </p:spPr>
        <p:txBody>
          <a:bodyPr>
            <a:prstTxWarp prst="textNoShape">
              <a:avLst/>
            </a:prstTxWarp>
            <a:spAutoFit/>
          </a:bodyPr>
          <a:lstStyle/>
          <a:p>
            <a:pPr>
              <a:spcBef>
                <a:spcPct val="50000"/>
              </a:spcBef>
              <a:buFontTx/>
              <a:buNone/>
            </a:pPr>
            <a:r>
              <a:rPr lang="en-US" sz="1800" b="1">
                <a:ea typeface="ＭＳ Ｐゴシック" pitchFamily="-108" charset="-128"/>
                <a:cs typeface="ＭＳ Ｐゴシック" pitchFamily="-108" charset="-128"/>
              </a:rPr>
              <a:t>PRACTICAL</a:t>
            </a:r>
          </a:p>
        </p:txBody>
      </p:sp>
      <p:sp>
        <p:nvSpPr>
          <p:cNvPr id="495622" name="Text Box 6"/>
          <p:cNvSpPr txBox="1">
            <a:spLocks noChangeArrowheads="1"/>
          </p:cNvSpPr>
          <p:nvPr/>
        </p:nvSpPr>
        <p:spPr bwMode="auto">
          <a:xfrm>
            <a:off x="990600" y="2209800"/>
            <a:ext cx="1828800" cy="376238"/>
          </a:xfrm>
          <a:prstGeom prst="rect">
            <a:avLst/>
          </a:prstGeom>
          <a:solidFill>
            <a:srgbClr val="CCCCFF"/>
          </a:solidFill>
          <a:ln w="9525">
            <a:solidFill>
              <a:schemeClr val="tx1"/>
            </a:solidFill>
            <a:miter lim="800000"/>
            <a:headEnd/>
            <a:tailEnd/>
          </a:ln>
          <a:effectLst/>
        </p:spPr>
        <p:txBody>
          <a:bodyPr>
            <a:prstTxWarp prst="textNoShape">
              <a:avLst/>
            </a:prstTxWarp>
            <a:spAutoFit/>
          </a:bodyPr>
          <a:lstStyle/>
          <a:p>
            <a:pPr>
              <a:spcBef>
                <a:spcPct val="50000"/>
              </a:spcBef>
              <a:buFontTx/>
              <a:buNone/>
            </a:pPr>
            <a:r>
              <a:rPr lang="en-US" sz="1800" b="1">
                <a:ea typeface="ＭＳ Ｐゴシック" pitchFamily="-108" charset="-128"/>
                <a:cs typeface="ＭＳ Ｐゴシック" pitchFamily="-108" charset="-128"/>
              </a:rPr>
              <a:t>CREATIVE</a:t>
            </a:r>
          </a:p>
        </p:txBody>
      </p:sp>
      <p:sp>
        <p:nvSpPr>
          <p:cNvPr id="495623" name="Text Box 7"/>
          <p:cNvSpPr txBox="1">
            <a:spLocks noChangeArrowheads="1"/>
          </p:cNvSpPr>
          <p:nvPr/>
        </p:nvSpPr>
        <p:spPr bwMode="auto">
          <a:xfrm>
            <a:off x="3733800" y="1143000"/>
            <a:ext cx="4419600" cy="366713"/>
          </a:xfrm>
          <a:prstGeom prst="rect">
            <a:avLst/>
          </a:prstGeom>
          <a:noFill/>
          <a:ln w="9525">
            <a:noFill/>
            <a:miter lim="800000"/>
            <a:headEnd/>
            <a:tailEnd/>
          </a:ln>
          <a:effectLst/>
        </p:spPr>
        <p:txBody>
          <a:bodyPr>
            <a:prstTxWarp prst="textNoShape">
              <a:avLst/>
            </a:prstTxWarp>
            <a:spAutoFit/>
          </a:bodyPr>
          <a:lstStyle/>
          <a:p>
            <a:pPr>
              <a:spcBef>
                <a:spcPct val="50000"/>
              </a:spcBef>
              <a:buFontTx/>
              <a:buNone/>
            </a:pPr>
            <a:r>
              <a:rPr lang="en-US" sz="1800">
                <a:ea typeface="ＭＳ Ｐゴシック" pitchFamily="-108" charset="-128"/>
                <a:cs typeface="ＭＳ Ｐゴシック" pitchFamily="-108" charset="-128"/>
              </a:rPr>
              <a:t>Linear – Schoolhouse Smart - Sequential</a:t>
            </a:r>
          </a:p>
        </p:txBody>
      </p:sp>
      <p:sp>
        <p:nvSpPr>
          <p:cNvPr id="495624" name="Text Box 8"/>
          <p:cNvSpPr txBox="1">
            <a:spLocks noChangeArrowheads="1"/>
          </p:cNvSpPr>
          <p:nvPr/>
        </p:nvSpPr>
        <p:spPr bwMode="auto">
          <a:xfrm>
            <a:off x="3733800" y="1676400"/>
            <a:ext cx="4648200" cy="366713"/>
          </a:xfrm>
          <a:prstGeom prst="rect">
            <a:avLst/>
          </a:prstGeom>
          <a:noFill/>
          <a:ln w="9525">
            <a:noFill/>
            <a:miter lim="800000"/>
            <a:headEnd/>
            <a:tailEnd/>
          </a:ln>
          <a:effectLst/>
        </p:spPr>
        <p:txBody>
          <a:bodyPr>
            <a:prstTxWarp prst="textNoShape">
              <a:avLst/>
            </a:prstTxWarp>
            <a:spAutoFit/>
          </a:bodyPr>
          <a:lstStyle/>
          <a:p>
            <a:pPr>
              <a:spcBef>
                <a:spcPct val="50000"/>
              </a:spcBef>
              <a:buFontTx/>
              <a:buNone/>
            </a:pPr>
            <a:r>
              <a:rPr lang="en-US" sz="1800">
                <a:ea typeface="ＭＳ Ｐゴシック" pitchFamily="-108" charset="-128"/>
                <a:cs typeface="ＭＳ Ｐゴシック" pitchFamily="-108" charset="-128"/>
              </a:rPr>
              <a:t>Streetsmart – Contextual – Focus on Use</a:t>
            </a:r>
          </a:p>
        </p:txBody>
      </p:sp>
      <p:sp>
        <p:nvSpPr>
          <p:cNvPr id="495625" name="Text Box 9"/>
          <p:cNvSpPr txBox="1">
            <a:spLocks noChangeArrowheads="1"/>
          </p:cNvSpPr>
          <p:nvPr/>
        </p:nvSpPr>
        <p:spPr bwMode="auto">
          <a:xfrm>
            <a:off x="3733800" y="2209800"/>
            <a:ext cx="4724400" cy="366713"/>
          </a:xfrm>
          <a:prstGeom prst="rect">
            <a:avLst/>
          </a:prstGeom>
          <a:noFill/>
          <a:ln w="9525">
            <a:noFill/>
            <a:miter lim="800000"/>
            <a:headEnd/>
            <a:tailEnd/>
          </a:ln>
          <a:effectLst/>
        </p:spPr>
        <p:txBody>
          <a:bodyPr>
            <a:prstTxWarp prst="textNoShape">
              <a:avLst/>
            </a:prstTxWarp>
            <a:spAutoFit/>
          </a:bodyPr>
          <a:lstStyle/>
          <a:p>
            <a:pPr>
              <a:spcBef>
                <a:spcPct val="50000"/>
              </a:spcBef>
              <a:buFontTx/>
              <a:buNone/>
            </a:pPr>
            <a:r>
              <a:rPr lang="en-US" sz="1800">
                <a:ea typeface="ＭＳ Ｐゴシック" pitchFamily="-108" charset="-128"/>
                <a:cs typeface="ＭＳ Ｐゴシック" pitchFamily="-108" charset="-128"/>
              </a:rPr>
              <a:t>Innovator – Outside the Box – What If</a:t>
            </a:r>
          </a:p>
        </p:txBody>
      </p:sp>
      <p:sp>
        <p:nvSpPr>
          <p:cNvPr id="495626" name="Text Box 10"/>
          <p:cNvSpPr txBox="1">
            <a:spLocks noChangeArrowheads="1"/>
          </p:cNvSpPr>
          <p:nvPr/>
        </p:nvSpPr>
        <p:spPr bwMode="auto">
          <a:xfrm>
            <a:off x="762000" y="2743200"/>
            <a:ext cx="7772400" cy="3744913"/>
          </a:xfrm>
          <a:prstGeom prst="rect">
            <a:avLst/>
          </a:prstGeom>
          <a:noFill/>
          <a:ln w="9525">
            <a:noFill/>
            <a:miter lim="800000"/>
            <a:headEnd/>
            <a:tailEnd/>
          </a:ln>
          <a:effectLst/>
        </p:spPr>
        <p:txBody>
          <a:bodyPr>
            <a:prstTxWarp prst="textNoShape">
              <a:avLst/>
            </a:prstTxWarp>
            <a:spAutoFit/>
          </a:bodyPr>
          <a:lstStyle/>
          <a:p>
            <a:pPr>
              <a:spcBef>
                <a:spcPct val="50000"/>
              </a:spcBef>
              <a:buFontTx/>
              <a:buNone/>
            </a:pPr>
            <a:r>
              <a:rPr lang="en-US" sz="1800">
                <a:ea typeface="ＭＳ Ｐゴシック" pitchFamily="-108" charset="-128"/>
                <a:cs typeface="ＭＳ Ｐゴシック" pitchFamily="-108" charset="-128"/>
              </a:rPr>
              <a:t>An idea for assessing students according to Sternberg’s intelligences would be to five the following scenario:</a:t>
            </a:r>
          </a:p>
          <a:p>
            <a:pPr>
              <a:spcBef>
                <a:spcPct val="50000"/>
              </a:spcBef>
              <a:buFontTx/>
              <a:buNone/>
            </a:pPr>
            <a:r>
              <a:rPr lang="en-US" sz="1800">
                <a:ea typeface="ＭＳ Ｐゴシック" pitchFamily="-108" charset="-128"/>
                <a:cs typeface="ＭＳ Ｐゴシック" pitchFamily="-108" charset="-128"/>
              </a:rPr>
              <a:t>Imagine you are driving with your parents and they are listening to the radio. An interesting piece comes on about something you do not know. As you listen, you get more and more interested.  What do you want to know?</a:t>
            </a:r>
          </a:p>
          <a:p>
            <a:pPr>
              <a:spcBef>
                <a:spcPct val="50000"/>
              </a:spcBef>
              <a:buFontTx/>
              <a:buNone/>
            </a:pPr>
            <a:r>
              <a:rPr lang="en-US" sz="1800">
                <a:ea typeface="ＭＳ Ｐゴシック" pitchFamily="-108" charset="-128"/>
                <a:cs typeface="ＭＳ Ｐゴシック" pitchFamily="-108" charset="-128"/>
              </a:rPr>
              <a:t>	</a:t>
            </a:r>
            <a:r>
              <a:rPr lang="en-US" sz="1800">
                <a:solidFill>
                  <a:srgbClr val="6600CC"/>
                </a:solidFill>
                <a:ea typeface="ＭＳ Ｐゴシック" pitchFamily="-108" charset="-128"/>
                <a:cs typeface="ＭＳ Ｐゴシック" pitchFamily="-108" charset="-128"/>
              </a:rPr>
              <a:t>Do you want to know all the little details that go into it?</a:t>
            </a:r>
          </a:p>
          <a:p>
            <a:pPr>
              <a:spcBef>
                <a:spcPct val="10000"/>
              </a:spcBef>
              <a:buFontTx/>
              <a:buNone/>
            </a:pPr>
            <a:r>
              <a:rPr lang="en-US" sz="1800">
                <a:solidFill>
                  <a:srgbClr val="6600CC"/>
                </a:solidFill>
                <a:ea typeface="ＭＳ Ｐゴシック" pitchFamily="-108" charset="-128"/>
                <a:cs typeface="ＭＳ Ｐゴシック" pitchFamily="-108" charset="-128"/>
              </a:rPr>
              <a:t>	Do you want to know how it is being used?</a:t>
            </a:r>
          </a:p>
          <a:p>
            <a:pPr>
              <a:spcBef>
                <a:spcPct val="10000"/>
              </a:spcBef>
              <a:buFontTx/>
              <a:buNone/>
            </a:pPr>
            <a:r>
              <a:rPr lang="en-US" sz="1800">
                <a:solidFill>
                  <a:srgbClr val="6600CC"/>
                </a:solidFill>
                <a:ea typeface="ＭＳ Ｐゴシック" pitchFamily="-108" charset="-128"/>
                <a:cs typeface="ＭＳ Ｐゴシック" pitchFamily="-108" charset="-128"/>
              </a:rPr>
              <a:t>	Do you want to know only enough information to think of other                                        		things to do?</a:t>
            </a:r>
          </a:p>
          <a:p>
            <a:pPr>
              <a:spcBef>
                <a:spcPct val="10000"/>
              </a:spcBef>
              <a:buFontTx/>
              <a:buNone/>
            </a:pPr>
            <a:r>
              <a:rPr lang="en-US" sz="1800">
                <a:ea typeface="ＭＳ Ｐゴシック" pitchFamily="-108" charset="-128"/>
                <a:cs typeface="ＭＳ Ｐゴシック" pitchFamily="-108" charset="-128"/>
              </a:rPr>
              <a:t>Students who choose the first question fall into the analytic intelligence, the second corresponds to practical and those who choose the final question are the creative learners.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p:cNvSpPr>
            <a:spLocks noChangeArrowheads="1"/>
          </p:cNvSpPr>
          <p:nvPr/>
        </p:nvSpPr>
        <p:spPr bwMode="auto">
          <a:xfrm>
            <a:off x="2971800" y="685800"/>
            <a:ext cx="3124200" cy="1752600"/>
          </a:xfrm>
          <a:prstGeom prst="ellipse">
            <a:avLst/>
          </a:prstGeom>
          <a:solidFill>
            <a:srgbClr val="99FF99"/>
          </a:solidFill>
          <a:ln w="9525">
            <a:solidFill>
              <a:schemeClr val="tx1"/>
            </a:solidFill>
            <a:round/>
            <a:headEnd/>
            <a:tailEnd/>
          </a:ln>
          <a:effectLst/>
        </p:spPr>
        <p:txBody>
          <a:bodyPr wrap="none" anchor="ctr">
            <a:prstTxWarp prst="textNoShape">
              <a:avLst/>
            </a:prstTxWarp>
          </a:bodyPr>
          <a:lstStyle/>
          <a:p>
            <a:pPr algn="ctr">
              <a:spcBef>
                <a:spcPct val="0"/>
              </a:spcBef>
              <a:buFontTx/>
              <a:buNone/>
            </a:pPr>
            <a:r>
              <a:rPr lang="en-US" sz="2400"/>
              <a:t>Creative Thinker</a:t>
            </a:r>
          </a:p>
        </p:txBody>
      </p:sp>
      <p:sp>
        <p:nvSpPr>
          <p:cNvPr id="27651" name="Text Box 3"/>
          <p:cNvSpPr txBox="1">
            <a:spLocks noChangeArrowheads="1"/>
          </p:cNvSpPr>
          <p:nvPr/>
        </p:nvSpPr>
        <p:spPr bwMode="auto">
          <a:xfrm>
            <a:off x="228600" y="2590800"/>
            <a:ext cx="8153400" cy="3902075"/>
          </a:xfrm>
          <a:prstGeom prst="rect">
            <a:avLst/>
          </a:prstGeom>
          <a:noFill/>
          <a:ln w="9525">
            <a:noFill/>
            <a:miter lim="800000"/>
            <a:headEnd/>
            <a:tailEnd/>
          </a:ln>
          <a:effectLst/>
        </p:spPr>
        <p:txBody>
          <a:bodyPr>
            <a:prstTxWarp prst="textNoShape">
              <a:avLst/>
            </a:prstTxWarp>
            <a:spAutoFit/>
          </a:bodyPr>
          <a:lstStyle/>
          <a:p>
            <a:pPr>
              <a:spcBef>
                <a:spcPct val="50000"/>
              </a:spcBef>
              <a:buFontTx/>
              <a:buNone/>
            </a:pPr>
            <a:r>
              <a:rPr lang="en-US" sz="2000"/>
              <a:t>Attracted to novelty, likes to produce knowledge or ideas instead of consuming them, sees the world from a unique perspective, often prefers working alone, does not like to be rushed toward completion of tasks, often works in “bursts,” with long periods of incubation (which can look like unproductiveness) followed by quick, highly productive working periods, often has unique sense of humor.</a:t>
            </a:r>
          </a:p>
          <a:p>
            <a:pPr>
              <a:spcBef>
                <a:spcPct val="50000"/>
              </a:spcBef>
              <a:buFontTx/>
              <a:buNone/>
            </a:pPr>
            <a:r>
              <a:rPr lang="en-US" sz="2000"/>
              <a:t/>
            </a:r>
            <a:br>
              <a:rPr lang="en-US" sz="2000"/>
            </a:br>
            <a:r>
              <a:rPr lang="en-US" sz="2000"/>
              <a:t>Needs: support with setting deadlines and timelines, open-ended assignments with structure, assignments that allow for creative thinking and novel products, support working with other students, frequent outlets for creative thought, support with turning “ideas” into “reality.”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6"/>
          <p:cNvSpPr>
            <a:spLocks noGrp="1"/>
          </p:cNvSpPr>
          <p:nvPr>
            <p:ph type="sldNum" sz="quarter" idx="12"/>
          </p:nvPr>
        </p:nvSpPr>
        <p:spPr>
          <a:noFill/>
        </p:spPr>
        <p:txBody>
          <a:bodyPr/>
          <a:lstStyle/>
          <a:p>
            <a:fld id="{6D31829D-DAE2-1442-81E1-822D58CAAF09}" type="slidenum">
              <a:rPr lang="en-US" smtClean="0"/>
              <a:pPr/>
              <a:t>11</a:t>
            </a:fld>
            <a:endParaRPr lang="en-US" smtClean="0"/>
          </a:p>
        </p:txBody>
      </p:sp>
      <p:sp>
        <p:nvSpPr>
          <p:cNvPr id="117763" name="Rectangle 2"/>
          <p:cNvSpPr>
            <a:spLocks noGrp="1" noChangeArrowheads="1"/>
          </p:cNvSpPr>
          <p:nvPr>
            <p:ph type="title"/>
          </p:nvPr>
        </p:nvSpPr>
        <p:spPr>
          <a:xfrm>
            <a:off x="152400" y="381000"/>
            <a:ext cx="8839200" cy="1143000"/>
          </a:xfrm>
          <a:solidFill>
            <a:srgbClr val="FFF64D"/>
          </a:solidFill>
        </p:spPr>
        <p:txBody>
          <a:bodyPr>
            <a:normAutofit fontScale="90000"/>
          </a:bodyPr>
          <a:lstStyle/>
          <a:p>
            <a:pPr eaLnBrk="1" hangingPunct="1"/>
            <a:r>
              <a:rPr lang="en-US" sz="7200">
                <a:latin typeface="Marker Felt" pitchFamily="-108" charset="0"/>
              </a:rPr>
              <a:t>Differentiation Elements</a:t>
            </a:r>
            <a:endParaRPr lang="en-US" sz="3600">
              <a:latin typeface="Marker Felt" pitchFamily="-108" charset="0"/>
            </a:endParaRPr>
          </a:p>
        </p:txBody>
      </p:sp>
      <p:sp>
        <p:nvSpPr>
          <p:cNvPr id="117764" name="Rectangle 3"/>
          <p:cNvSpPr>
            <a:spLocks noGrp="1" noChangeArrowheads="1"/>
          </p:cNvSpPr>
          <p:nvPr>
            <p:ph type="body" sz="half" idx="1"/>
          </p:nvPr>
        </p:nvSpPr>
        <p:spPr>
          <a:xfrm>
            <a:off x="685800" y="1981200"/>
            <a:ext cx="3598863" cy="3741738"/>
          </a:xfrm>
        </p:spPr>
        <p:txBody>
          <a:bodyPr/>
          <a:lstStyle/>
          <a:p>
            <a:pPr marL="533400" indent="-533400" eaLnBrk="1" hangingPunct="1">
              <a:buFontTx/>
              <a:buNone/>
            </a:pPr>
            <a:r>
              <a:rPr lang="en-US" b="1" dirty="0"/>
              <a:t>STUDENT TRAITS:</a:t>
            </a:r>
          </a:p>
          <a:p>
            <a:pPr marL="533400" indent="-533400" eaLnBrk="1" hangingPunct="1"/>
            <a:r>
              <a:rPr lang="en-US" b="1" dirty="0">
                <a:solidFill>
                  <a:srgbClr val="D70000"/>
                </a:solidFill>
              </a:rPr>
              <a:t>Readiness</a:t>
            </a:r>
          </a:p>
          <a:p>
            <a:pPr marL="533400" indent="-533400" eaLnBrk="1" hangingPunct="1"/>
            <a:r>
              <a:rPr lang="en-US" b="1" dirty="0">
                <a:solidFill>
                  <a:srgbClr val="D70000"/>
                </a:solidFill>
              </a:rPr>
              <a:t>Interest</a:t>
            </a:r>
          </a:p>
          <a:p>
            <a:pPr marL="533400" indent="-533400" eaLnBrk="1" hangingPunct="1"/>
            <a:r>
              <a:rPr lang="en-US" b="1" dirty="0">
                <a:solidFill>
                  <a:srgbClr val="D70000"/>
                </a:solidFill>
              </a:rPr>
              <a:t>Learning Profile</a:t>
            </a:r>
            <a:endParaRPr lang="en-US" b="1" dirty="0"/>
          </a:p>
          <a:p>
            <a:pPr marL="533400" indent="-533400" eaLnBrk="1" hangingPunct="1"/>
            <a:endParaRPr lang="en-US" b="1" dirty="0"/>
          </a:p>
          <a:p>
            <a:pPr marL="533400" indent="-533400" eaLnBrk="1" hangingPunct="1"/>
            <a:r>
              <a:rPr lang="en-US" b="1" dirty="0">
                <a:solidFill>
                  <a:srgbClr val="0BD800"/>
                </a:solidFill>
              </a:rPr>
              <a:t>Affect</a:t>
            </a:r>
          </a:p>
        </p:txBody>
      </p:sp>
      <p:sp>
        <p:nvSpPr>
          <p:cNvPr id="117765" name="Rectangle 4"/>
          <p:cNvSpPr>
            <a:spLocks noGrp="1" noChangeArrowheads="1"/>
          </p:cNvSpPr>
          <p:nvPr>
            <p:ph type="body" sz="half" idx="2"/>
          </p:nvPr>
        </p:nvSpPr>
        <p:spPr>
          <a:xfrm>
            <a:off x="4419600" y="1981200"/>
            <a:ext cx="4724400" cy="4191000"/>
          </a:xfrm>
        </p:spPr>
        <p:txBody>
          <a:bodyPr/>
          <a:lstStyle/>
          <a:p>
            <a:pPr marL="533400" indent="-533400" eaLnBrk="1" hangingPunct="1">
              <a:buFontTx/>
              <a:buNone/>
            </a:pPr>
            <a:r>
              <a:rPr lang="en-US" b="1" dirty="0"/>
              <a:t>CLASSROOM ELEMENTS:</a:t>
            </a:r>
          </a:p>
          <a:p>
            <a:pPr marL="533400" indent="-533400" eaLnBrk="1" hangingPunct="1"/>
            <a:r>
              <a:rPr lang="en-US" b="1" dirty="0">
                <a:solidFill>
                  <a:srgbClr val="0000FF"/>
                </a:solidFill>
              </a:rPr>
              <a:t>Content</a:t>
            </a:r>
          </a:p>
          <a:p>
            <a:pPr marL="533400" indent="-533400" eaLnBrk="1" hangingPunct="1"/>
            <a:r>
              <a:rPr lang="en-US" b="1" dirty="0">
                <a:solidFill>
                  <a:srgbClr val="0000FF"/>
                </a:solidFill>
              </a:rPr>
              <a:t>Process</a:t>
            </a:r>
          </a:p>
          <a:p>
            <a:pPr marL="533400" indent="-533400" eaLnBrk="1" hangingPunct="1"/>
            <a:r>
              <a:rPr lang="en-US" b="1" dirty="0">
                <a:solidFill>
                  <a:srgbClr val="0000FF"/>
                </a:solidFill>
              </a:rPr>
              <a:t>Product</a:t>
            </a:r>
          </a:p>
          <a:p>
            <a:pPr marL="533400" indent="-533400" eaLnBrk="1" hangingPunct="1"/>
            <a:endParaRPr lang="en-US" b="1" dirty="0"/>
          </a:p>
          <a:p>
            <a:pPr marL="533400" indent="-533400" eaLnBrk="1" hangingPunct="1"/>
            <a:r>
              <a:rPr lang="en-US" b="1" dirty="0">
                <a:solidFill>
                  <a:srgbClr val="0BD800"/>
                </a:solidFill>
              </a:rPr>
              <a:t>Learning Environment</a:t>
            </a:r>
            <a:endParaRPr lang="en-US" b="1" dirty="0"/>
          </a:p>
        </p:txBody>
      </p:sp>
      <p:sp>
        <p:nvSpPr>
          <p:cNvPr id="117766" name="Line 5"/>
          <p:cNvSpPr>
            <a:spLocks noChangeShapeType="1"/>
          </p:cNvSpPr>
          <p:nvPr/>
        </p:nvSpPr>
        <p:spPr bwMode="auto">
          <a:xfrm>
            <a:off x="4191000" y="1905000"/>
            <a:ext cx="0" cy="44196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Tree>
    <p:custDataLst>
      <p:tags r:id="rId1"/>
    </p:custDataLst>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3200400" y="685800"/>
            <a:ext cx="2971800" cy="1752600"/>
          </a:xfrm>
          <a:prstGeom prst="ellipse">
            <a:avLst/>
          </a:prstGeom>
          <a:solidFill>
            <a:srgbClr val="FFFF99"/>
          </a:solidFill>
          <a:ln w="9525">
            <a:solidFill>
              <a:schemeClr val="tx1"/>
            </a:solidFill>
            <a:round/>
            <a:headEnd/>
            <a:tailEnd/>
          </a:ln>
          <a:effectLst/>
        </p:spPr>
        <p:txBody>
          <a:bodyPr wrap="none" anchor="ctr">
            <a:prstTxWarp prst="textNoShape">
              <a:avLst/>
            </a:prstTxWarp>
          </a:bodyPr>
          <a:lstStyle/>
          <a:p>
            <a:pPr algn="ctr">
              <a:spcBef>
                <a:spcPct val="0"/>
              </a:spcBef>
              <a:buFontTx/>
              <a:buNone/>
            </a:pPr>
            <a:r>
              <a:rPr lang="en-US" sz="2400" b="1"/>
              <a:t>Analytical Thinkers</a:t>
            </a:r>
          </a:p>
        </p:txBody>
      </p:sp>
      <p:sp>
        <p:nvSpPr>
          <p:cNvPr id="28675" name="Text Box 3"/>
          <p:cNvSpPr txBox="1">
            <a:spLocks noChangeArrowheads="1"/>
          </p:cNvSpPr>
          <p:nvPr/>
        </p:nvSpPr>
        <p:spPr bwMode="auto">
          <a:xfrm>
            <a:off x="609600" y="2667000"/>
            <a:ext cx="8229600" cy="3902075"/>
          </a:xfrm>
          <a:prstGeom prst="rect">
            <a:avLst/>
          </a:prstGeom>
          <a:noFill/>
          <a:ln w="9525">
            <a:noFill/>
            <a:miter lim="800000"/>
            <a:headEnd/>
            <a:tailEnd/>
          </a:ln>
          <a:effectLst/>
        </p:spPr>
        <p:txBody>
          <a:bodyPr>
            <a:prstTxWarp prst="textNoShape">
              <a:avLst/>
            </a:prstTxWarp>
            <a:spAutoFit/>
          </a:bodyPr>
          <a:lstStyle/>
          <a:p>
            <a:pPr>
              <a:spcBef>
                <a:spcPct val="50000"/>
              </a:spcBef>
              <a:buFontTx/>
              <a:buNone/>
            </a:pPr>
            <a:r>
              <a:rPr lang="en-US" sz="2000"/>
              <a:t>Likes to break things into its parts, likes to know how things work, enjoys facts as well as ideas, likes to argue, attracted to logical thinking and logical ideas, likes to “think” as opposed to “doing,” typically does well at school tasks, enjoys solving problems, can focus for long periods of time on a single task, may balk at “creative” assignments, likes to find one, right “answer,” may see things as black and white </a:t>
            </a:r>
          </a:p>
          <a:p>
            <a:pPr>
              <a:spcBef>
                <a:spcPct val="50000"/>
              </a:spcBef>
              <a:buFontTx/>
              <a:buNone/>
            </a:pPr>
            <a:r>
              <a:rPr lang="en-US" sz="2000"/>
              <a:t>Needs: assignments that require thought as opposed to rote memorization, extended assignments that allow for focused, long-term study, “problems” to figure out, time to discuss ideas with others, support with how to present ideas in a non-argumentative way, support with listening to and accepting others’ ideas, opportunities to struggle with open-ended questions that have no right/wrong answer</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3276600" y="304800"/>
            <a:ext cx="2819400" cy="1752600"/>
          </a:xfrm>
          <a:prstGeom prst="ellipse">
            <a:avLst/>
          </a:prstGeom>
          <a:solidFill>
            <a:srgbClr val="CC99FF"/>
          </a:solidFill>
          <a:ln w="9525">
            <a:solidFill>
              <a:schemeClr val="tx1"/>
            </a:solidFill>
            <a:round/>
            <a:headEnd/>
            <a:tailEnd/>
          </a:ln>
          <a:effectLst/>
        </p:spPr>
        <p:txBody>
          <a:bodyPr wrap="none" anchor="ctr">
            <a:prstTxWarp prst="textNoShape">
              <a:avLst/>
            </a:prstTxWarp>
          </a:bodyPr>
          <a:lstStyle/>
          <a:p>
            <a:pPr algn="ctr">
              <a:spcBef>
                <a:spcPct val="0"/>
              </a:spcBef>
              <a:buFontTx/>
              <a:buNone/>
            </a:pPr>
            <a:r>
              <a:rPr lang="en-US" sz="2400" b="1"/>
              <a:t>Practical Thinkers</a:t>
            </a:r>
          </a:p>
        </p:txBody>
      </p:sp>
      <p:sp>
        <p:nvSpPr>
          <p:cNvPr id="29699" name="Text Box 3"/>
          <p:cNvSpPr txBox="1">
            <a:spLocks noChangeArrowheads="1"/>
          </p:cNvSpPr>
          <p:nvPr/>
        </p:nvSpPr>
        <p:spPr bwMode="auto">
          <a:xfrm>
            <a:off x="914400" y="2314575"/>
            <a:ext cx="7086600" cy="4349750"/>
          </a:xfrm>
          <a:prstGeom prst="rect">
            <a:avLst/>
          </a:prstGeom>
          <a:noFill/>
          <a:ln w="9525">
            <a:noFill/>
            <a:miter lim="800000"/>
            <a:headEnd/>
            <a:tailEnd/>
          </a:ln>
          <a:effectLst/>
        </p:spPr>
        <p:txBody>
          <a:bodyPr>
            <a:prstTxWarp prst="textNoShape">
              <a:avLst/>
            </a:prstTxWarp>
            <a:spAutoFit/>
          </a:bodyPr>
          <a:lstStyle/>
          <a:p>
            <a:pPr>
              <a:spcBef>
                <a:spcPct val="50000"/>
              </a:spcBef>
              <a:buFontTx/>
              <a:buNone/>
            </a:pPr>
            <a:r>
              <a:rPr lang="en-US" sz="1800"/>
              <a:t>Likes to see the real-world application of things, excellent at implementing plans, a “doer,” highly effective in making things “happen,” organized, less interested in ideas than in action, likes to move and do when learning, can be an excellent leader, may struggle with creativity-for-creativity’s-sake assignments, may resist completing assignments for which they see no real-world purpose, can work very well in group situations, may not be traditionally “book smart”</a:t>
            </a:r>
          </a:p>
          <a:p>
            <a:pPr>
              <a:spcBef>
                <a:spcPct val="50000"/>
              </a:spcBef>
              <a:buFontTx/>
              <a:buNone/>
            </a:pPr>
            <a:r>
              <a:rPr lang="en-US" sz="1800"/>
              <a:t>Needs: Hands-on activities, assignments that are connected to the real world, opportunities to share ideas with practitioners and experts, experiences with more creative, open-ended activities, support with being patient with activities for which they see no immediate application, opportunities to lead (even when they are not the highest achievers, these students can be highly effective at leading groups and delegating responsibilities)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Slide Number Placeholder 6"/>
          <p:cNvSpPr>
            <a:spLocks noGrp="1"/>
          </p:cNvSpPr>
          <p:nvPr>
            <p:ph type="sldNum" sz="quarter" idx="12"/>
          </p:nvPr>
        </p:nvSpPr>
        <p:spPr>
          <a:noFill/>
        </p:spPr>
        <p:txBody>
          <a:bodyPr/>
          <a:lstStyle/>
          <a:p>
            <a:fld id="{BE56F170-7C5F-8447-B624-8A773AF65937}" type="slidenum">
              <a:rPr lang="en-US" smtClean="0"/>
              <a:pPr/>
              <a:t>112</a:t>
            </a:fld>
            <a:endParaRPr lang="en-US" smtClean="0"/>
          </a:p>
        </p:txBody>
      </p:sp>
      <p:sp>
        <p:nvSpPr>
          <p:cNvPr id="326658" name="Rectangle 2"/>
          <p:cNvSpPr>
            <a:spLocks noGrp="1" noChangeArrowheads="1"/>
          </p:cNvSpPr>
          <p:nvPr>
            <p:ph type="title"/>
          </p:nvPr>
        </p:nvSpPr>
        <p:spPr>
          <a:xfrm>
            <a:off x="2895600" y="0"/>
            <a:ext cx="2819400" cy="1143000"/>
          </a:xfrm>
          <a:noFill/>
        </p:spPr>
        <p:txBody>
          <a:bodyPr/>
          <a:lstStyle/>
          <a:p>
            <a:pPr eaLnBrk="1" hangingPunct="1"/>
            <a:r>
              <a:rPr lang="en-US"/>
              <a:t> I Like…</a:t>
            </a:r>
          </a:p>
        </p:txBody>
      </p:sp>
      <p:sp>
        <p:nvSpPr>
          <p:cNvPr id="326659" name="Rectangle 3"/>
          <p:cNvSpPr>
            <a:spLocks noGrp="1" noChangeArrowheads="1"/>
          </p:cNvSpPr>
          <p:nvPr>
            <p:ph type="body" sz="half" idx="1"/>
          </p:nvPr>
        </p:nvSpPr>
        <p:spPr>
          <a:xfrm>
            <a:off x="685800" y="1295400"/>
            <a:ext cx="3800475" cy="4800600"/>
          </a:xfrm>
        </p:spPr>
        <p:txBody>
          <a:bodyPr/>
          <a:lstStyle/>
          <a:p>
            <a:pPr eaLnBrk="1" hangingPunct="1">
              <a:lnSpc>
                <a:spcPct val="90000"/>
              </a:lnSpc>
            </a:pPr>
            <a:r>
              <a:rPr lang="en-US" sz="2200"/>
              <a:t>Designing new things</a:t>
            </a:r>
          </a:p>
          <a:p>
            <a:pPr eaLnBrk="1" hangingPunct="1">
              <a:lnSpc>
                <a:spcPct val="90000"/>
              </a:lnSpc>
            </a:pPr>
            <a:r>
              <a:rPr lang="en-US" sz="2200"/>
              <a:t>Coming up with ideas</a:t>
            </a:r>
          </a:p>
          <a:p>
            <a:pPr eaLnBrk="1" hangingPunct="1">
              <a:lnSpc>
                <a:spcPct val="90000"/>
              </a:lnSpc>
            </a:pPr>
            <a:r>
              <a:rPr lang="en-US" sz="2200"/>
              <a:t>Using my imagination</a:t>
            </a:r>
          </a:p>
          <a:p>
            <a:pPr eaLnBrk="1" hangingPunct="1">
              <a:lnSpc>
                <a:spcPct val="90000"/>
              </a:lnSpc>
            </a:pPr>
            <a:r>
              <a:rPr lang="en-US" sz="2200"/>
              <a:t>Playing make-believe and pretend games</a:t>
            </a:r>
          </a:p>
          <a:p>
            <a:pPr eaLnBrk="1" hangingPunct="1">
              <a:lnSpc>
                <a:spcPct val="90000"/>
              </a:lnSpc>
            </a:pPr>
            <a:r>
              <a:rPr lang="en-US" sz="2200"/>
              <a:t>Thinking of alternative solutions</a:t>
            </a:r>
          </a:p>
          <a:p>
            <a:pPr eaLnBrk="1" hangingPunct="1">
              <a:lnSpc>
                <a:spcPct val="90000"/>
              </a:lnSpc>
            </a:pPr>
            <a:r>
              <a:rPr lang="en-US" sz="2200"/>
              <a:t>Noticing things people usually tend to ignore</a:t>
            </a:r>
          </a:p>
          <a:p>
            <a:pPr eaLnBrk="1" hangingPunct="1">
              <a:lnSpc>
                <a:spcPct val="90000"/>
              </a:lnSpc>
            </a:pPr>
            <a:r>
              <a:rPr lang="en-US" sz="2200"/>
              <a:t>Thinking in pictures and images</a:t>
            </a:r>
          </a:p>
          <a:p>
            <a:pPr eaLnBrk="1" hangingPunct="1">
              <a:lnSpc>
                <a:spcPct val="90000"/>
              </a:lnSpc>
            </a:pPr>
            <a:endParaRPr lang="en-US" sz="2200"/>
          </a:p>
          <a:p>
            <a:pPr eaLnBrk="1" hangingPunct="1">
              <a:lnSpc>
                <a:spcPct val="90000"/>
              </a:lnSpc>
            </a:pPr>
            <a:endParaRPr lang="en-US" sz="2000"/>
          </a:p>
        </p:txBody>
      </p:sp>
      <p:sp>
        <p:nvSpPr>
          <p:cNvPr id="326660" name="Rectangle 4"/>
          <p:cNvSpPr>
            <a:spLocks noGrp="1" noChangeArrowheads="1"/>
          </p:cNvSpPr>
          <p:nvPr>
            <p:ph type="body" sz="half" idx="2"/>
          </p:nvPr>
        </p:nvSpPr>
        <p:spPr>
          <a:xfrm>
            <a:off x="4419600" y="1295400"/>
            <a:ext cx="3802063" cy="5181600"/>
          </a:xfrm>
        </p:spPr>
        <p:txBody>
          <a:bodyPr/>
          <a:lstStyle/>
          <a:p>
            <a:pPr eaLnBrk="1" hangingPunct="1">
              <a:lnSpc>
                <a:spcPct val="90000"/>
              </a:lnSpc>
            </a:pPr>
            <a:r>
              <a:rPr lang="en-US" sz="2200"/>
              <a:t>Inventing (new recipes, words, games)</a:t>
            </a:r>
          </a:p>
          <a:p>
            <a:pPr eaLnBrk="1" hangingPunct="1">
              <a:lnSpc>
                <a:spcPct val="90000"/>
              </a:lnSpc>
            </a:pPr>
            <a:r>
              <a:rPr lang="en-US" sz="2200"/>
              <a:t>Supposing that things were different</a:t>
            </a:r>
          </a:p>
          <a:p>
            <a:pPr eaLnBrk="1" hangingPunct="1">
              <a:lnSpc>
                <a:spcPct val="90000"/>
              </a:lnSpc>
            </a:pPr>
            <a:r>
              <a:rPr lang="en-US" sz="2200"/>
              <a:t>Thinking about what would have happened if certain aspects of the world were different</a:t>
            </a:r>
          </a:p>
          <a:p>
            <a:pPr eaLnBrk="1" hangingPunct="1">
              <a:lnSpc>
                <a:spcPct val="90000"/>
              </a:lnSpc>
            </a:pPr>
            <a:r>
              <a:rPr lang="en-US" sz="2200"/>
              <a:t>Composing (new songs, melodies)</a:t>
            </a:r>
          </a:p>
          <a:p>
            <a:pPr eaLnBrk="1" hangingPunct="1">
              <a:lnSpc>
                <a:spcPct val="90000"/>
              </a:lnSpc>
            </a:pPr>
            <a:r>
              <a:rPr lang="en-US" sz="2200"/>
              <a:t>Acting and role playing</a:t>
            </a:r>
          </a:p>
          <a:p>
            <a:pPr eaLnBrk="1" hangingPunct="1">
              <a:lnSpc>
                <a:spcPct val="90000"/>
              </a:lnSpc>
              <a:buFontTx/>
              <a:buNone/>
            </a:pPr>
            <a:endParaRPr lang="en-US" sz="2200"/>
          </a:p>
          <a:p>
            <a:pPr eaLnBrk="1" hangingPunct="1">
              <a:lnSpc>
                <a:spcPct val="90000"/>
              </a:lnSpc>
              <a:buFontTx/>
              <a:buNone/>
            </a:pPr>
            <a:r>
              <a:rPr lang="en-US" sz="4000">
                <a:solidFill>
                  <a:srgbClr val="00FF00"/>
                </a:solidFill>
              </a:rPr>
              <a:t>CREATIVE</a:t>
            </a:r>
          </a:p>
          <a:p>
            <a:pPr eaLnBrk="1" hangingPunct="1">
              <a:lnSpc>
                <a:spcPct val="90000"/>
              </a:lnSpc>
            </a:pPr>
            <a:endParaRPr lang="en-US" sz="2200"/>
          </a:p>
        </p:txBody>
      </p:sp>
      <p:sp>
        <p:nvSpPr>
          <p:cNvPr id="208902" name="Text Box 5"/>
          <p:cNvSpPr txBox="1">
            <a:spLocks noChangeArrowheads="1"/>
          </p:cNvSpPr>
          <p:nvPr/>
        </p:nvSpPr>
        <p:spPr bwMode="auto">
          <a:xfrm>
            <a:off x="381000" y="6248400"/>
            <a:ext cx="3048000" cy="3365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600" b="0">
                <a:latin typeface="Tahoma" pitchFamily="-108" charset="0"/>
              </a:rPr>
              <a:t>Sternberg &amp; Grigorenko, 2000</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6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66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66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665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66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66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266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266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2666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2666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2666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26660">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26660">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266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autoUpdateAnimBg="0"/>
      <p:bldP spid="326659" grpId="0" build="p" autoUpdateAnimBg="0"/>
      <p:bldP spid="326660"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Slide Number Placeholder 6"/>
          <p:cNvSpPr>
            <a:spLocks noGrp="1"/>
          </p:cNvSpPr>
          <p:nvPr>
            <p:ph type="sldNum" sz="quarter" idx="12"/>
          </p:nvPr>
        </p:nvSpPr>
        <p:spPr>
          <a:noFill/>
        </p:spPr>
        <p:txBody>
          <a:bodyPr/>
          <a:lstStyle/>
          <a:p>
            <a:fld id="{4B8900C2-A606-0E43-ADDD-C277234195CD}" type="slidenum">
              <a:rPr lang="en-US" smtClean="0"/>
              <a:pPr/>
              <a:t>113</a:t>
            </a:fld>
            <a:endParaRPr lang="en-US" smtClean="0"/>
          </a:p>
        </p:txBody>
      </p:sp>
      <p:sp>
        <p:nvSpPr>
          <p:cNvPr id="328706" name="Rectangle 2"/>
          <p:cNvSpPr>
            <a:spLocks noGrp="1" noChangeArrowheads="1"/>
          </p:cNvSpPr>
          <p:nvPr>
            <p:ph type="title"/>
          </p:nvPr>
        </p:nvSpPr>
        <p:spPr>
          <a:xfrm>
            <a:off x="1905000" y="228600"/>
            <a:ext cx="5334000" cy="1143000"/>
          </a:xfrm>
        </p:spPr>
        <p:txBody>
          <a:bodyPr/>
          <a:lstStyle/>
          <a:p>
            <a:pPr eaLnBrk="1" hangingPunct="1"/>
            <a:r>
              <a:rPr lang="en-US"/>
              <a:t>I Like…</a:t>
            </a:r>
          </a:p>
        </p:txBody>
      </p:sp>
      <p:sp>
        <p:nvSpPr>
          <p:cNvPr id="328707" name="Rectangle 3"/>
          <p:cNvSpPr>
            <a:spLocks noGrp="1" noChangeArrowheads="1"/>
          </p:cNvSpPr>
          <p:nvPr>
            <p:ph type="body" sz="half" idx="1"/>
          </p:nvPr>
        </p:nvSpPr>
        <p:spPr>
          <a:xfrm>
            <a:off x="609600" y="1524000"/>
            <a:ext cx="3800475" cy="4113213"/>
          </a:xfrm>
        </p:spPr>
        <p:txBody>
          <a:bodyPr/>
          <a:lstStyle/>
          <a:p>
            <a:pPr eaLnBrk="1" hangingPunct="1">
              <a:lnSpc>
                <a:spcPct val="90000"/>
              </a:lnSpc>
            </a:pPr>
            <a:r>
              <a:rPr lang="en-US" sz="2000"/>
              <a:t>Taking things apart and fixing them</a:t>
            </a:r>
          </a:p>
          <a:p>
            <a:pPr eaLnBrk="1" hangingPunct="1">
              <a:lnSpc>
                <a:spcPct val="90000"/>
              </a:lnSpc>
            </a:pPr>
            <a:r>
              <a:rPr lang="en-US" sz="2000"/>
              <a:t>Learning through hands on activities</a:t>
            </a:r>
          </a:p>
          <a:p>
            <a:pPr eaLnBrk="1" hangingPunct="1">
              <a:lnSpc>
                <a:spcPct val="90000"/>
              </a:lnSpc>
            </a:pPr>
            <a:r>
              <a:rPr lang="en-US" sz="2000"/>
              <a:t>Making and maintaining friends</a:t>
            </a:r>
          </a:p>
          <a:p>
            <a:pPr eaLnBrk="1" hangingPunct="1">
              <a:lnSpc>
                <a:spcPct val="90000"/>
              </a:lnSpc>
            </a:pPr>
            <a:r>
              <a:rPr lang="en-US" sz="2000"/>
              <a:t>Understanding and respecting others</a:t>
            </a:r>
          </a:p>
          <a:p>
            <a:pPr eaLnBrk="1" hangingPunct="1">
              <a:lnSpc>
                <a:spcPct val="90000"/>
              </a:lnSpc>
            </a:pPr>
            <a:r>
              <a:rPr lang="en-US" sz="2000"/>
              <a:t>Putting into practice things I learned</a:t>
            </a:r>
          </a:p>
          <a:p>
            <a:pPr eaLnBrk="1" hangingPunct="1">
              <a:lnSpc>
                <a:spcPct val="90000"/>
              </a:lnSpc>
            </a:pPr>
            <a:r>
              <a:rPr lang="en-US" sz="2000"/>
              <a:t>Resolving conflicts</a:t>
            </a:r>
          </a:p>
        </p:txBody>
      </p:sp>
      <p:sp>
        <p:nvSpPr>
          <p:cNvPr id="328708" name="Rectangle 4"/>
          <p:cNvSpPr>
            <a:spLocks noGrp="1" noChangeArrowheads="1"/>
          </p:cNvSpPr>
          <p:nvPr>
            <p:ph type="body" sz="half" idx="2"/>
          </p:nvPr>
        </p:nvSpPr>
        <p:spPr>
          <a:xfrm>
            <a:off x="4800600" y="1447800"/>
            <a:ext cx="3714750" cy="4495800"/>
          </a:xfrm>
        </p:spPr>
        <p:txBody>
          <a:bodyPr/>
          <a:lstStyle/>
          <a:p>
            <a:pPr eaLnBrk="1" hangingPunct="1">
              <a:lnSpc>
                <a:spcPct val="90000"/>
              </a:lnSpc>
            </a:pPr>
            <a:r>
              <a:rPr lang="en-US" sz="1800"/>
              <a:t>Advising my friends on their problems</a:t>
            </a:r>
          </a:p>
          <a:p>
            <a:pPr eaLnBrk="1" hangingPunct="1">
              <a:lnSpc>
                <a:spcPct val="90000"/>
              </a:lnSpc>
            </a:pPr>
            <a:r>
              <a:rPr lang="en-US" sz="1800"/>
              <a:t>Convincing someone to do something</a:t>
            </a:r>
          </a:p>
          <a:p>
            <a:pPr eaLnBrk="1" hangingPunct="1">
              <a:lnSpc>
                <a:spcPct val="90000"/>
              </a:lnSpc>
            </a:pPr>
            <a:r>
              <a:rPr lang="en-US" sz="1800"/>
              <a:t>Learning by interacting with others</a:t>
            </a:r>
          </a:p>
          <a:p>
            <a:pPr eaLnBrk="1" hangingPunct="1">
              <a:lnSpc>
                <a:spcPct val="90000"/>
              </a:lnSpc>
            </a:pPr>
            <a:r>
              <a:rPr lang="en-US" sz="1800"/>
              <a:t>Applying my knowledge</a:t>
            </a:r>
          </a:p>
          <a:p>
            <a:pPr eaLnBrk="1" hangingPunct="1">
              <a:lnSpc>
                <a:spcPct val="90000"/>
              </a:lnSpc>
            </a:pPr>
            <a:r>
              <a:rPr lang="en-US" sz="1800"/>
              <a:t>Working and being with others</a:t>
            </a:r>
          </a:p>
          <a:p>
            <a:pPr eaLnBrk="1" hangingPunct="1">
              <a:lnSpc>
                <a:spcPct val="90000"/>
              </a:lnSpc>
            </a:pPr>
            <a:r>
              <a:rPr lang="en-US" sz="1800"/>
              <a:t>Adapting to new situations</a:t>
            </a:r>
          </a:p>
          <a:p>
            <a:pPr eaLnBrk="1" hangingPunct="1">
              <a:lnSpc>
                <a:spcPct val="90000"/>
              </a:lnSpc>
              <a:buFontTx/>
              <a:buNone/>
            </a:pPr>
            <a:endParaRPr lang="en-US" sz="1800"/>
          </a:p>
          <a:p>
            <a:pPr eaLnBrk="1" hangingPunct="1">
              <a:lnSpc>
                <a:spcPct val="90000"/>
              </a:lnSpc>
            </a:pPr>
            <a:endParaRPr lang="en-US" sz="1800"/>
          </a:p>
          <a:p>
            <a:pPr eaLnBrk="1" hangingPunct="1">
              <a:lnSpc>
                <a:spcPct val="90000"/>
              </a:lnSpc>
              <a:buFontTx/>
              <a:buNone/>
            </a:pPr>
            <a:r>
              <a:rPr lang="en-US" sz="3600">
                <a:solidFill>
                  <a:srgbClr val="3333CC"/>
                </a:solidFill>
              </a:rPr>
              <a:t>PRACTICAL</a:t>
            </a:r>
          </a:p>
          <a:p>
            <a:pPr eaLnBrk="1" hangingPunct="1">
              <a:lnSpc>
                <a:spcPct val="90000"/>
              </a:lnSpc>
            </a:pPr>
            <a:endParaRPr lang="en-US" sz="3600"/>
          </a:p>
        </p:txBody>
      </p:sp>
      <p:sp>
        <p:nvSpPr>
          <p:cNvPr id="210950" name="Text Box 5"/>
          <p:cNvSpPr txBox="1">
            <a:spLocks noChangeArrowheads="1"/>
          </p:cNvSpPr>
          <p:nvPr/>
        </p:nvSpPr>
        <p:spPr bwMode="auto">
          <a:xfrm>
            <a:off x="381000" y="6248400"/>
            <a:ext cx="3124200" cy="3365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600" b="0">
                <a:latin typeface="Tahoma" pitchFamily="-108" charset="0"/>
              </a:rPr>
              <a:t>  Sternberg &amp; Grigorenko, 2000  </a:t>
            </a:r>
          </a:p>
        </p:txBody>
      </p:sp>
      <p:sp>
        <p:nvSpPr>
          <p:cNvPr id="210951" name="Text Box 6"/>
          <p:cNvSpPr txBox="1">
            <a:spLocks noChangeArrowheads="1"/>
          </p:cNvSpPr>
          <p:nvPr/>
        </p:nvSpPr>
        <p:spPr bwMode="auto">
          <a:xfrm>
            <a:off x="669925" y="5980113"/>
            <a:ext cx="2759075" cy="366712"/>
          </a:xfrm>
          <a:prstGeom prst="rect">
            <a:avLst/>
          </a:prstGeom>
          <a:noFill/>
          <a:ln w="9525">
            <a:noFill/>
            <a:miter lim="800000"/>
            <a:headEnd/>
            <a:tailEnd/>
          </a:ln>
        </p:spPr>
        <p:txBody>
          <a:bodyPr>
            <a:prstTxWarp prst="textNoShape">
              <a:avLst/>
            </a:prstTxWarp>
            <a:spAutoFit/>
          </a:bodyPr>
          <a:lstStyle/>
          <a:p>
            <a:pPr eaLnBrk="1" hangingPunct="1"/>
            <a:endParaRPr lang="en-US" sz="1800" b="0">
              <a:latin typeface="Arial" pitchFamily="-10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8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87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87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87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870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870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2870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2870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2870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2870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2870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28708">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28708">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2870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6" grpId="0" autoUpdateAnimBg="0"/>
      <p:bldP spid="328707" grpId="0" build="p" autoUpdateAnimBg="0"/>
      <p:bldP spid="328708"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Slide Number Placeholder 6"/>
          <p:cNvSpPr>
            <a:spLocks noGrp="1"/>
          </p:cNvSpPr>
          <p:nvPr>
            <p:ph type="sldNum" sz="quarter" idx="12"/>
          </p:nvPr>
        </p:nvSpPr>
        <p:spPr>
          <a:noFill/>
        </p:spPr>
        <p:txBody>
          <a:bodyPr/>
          <a:lstStyle/>
          <a:p>
            <a:fld id="{335B0790-7FB0-114C-8BF3-95AB4AEC2EA5}" type="slidenum">
              <a:rPr lang="en-US" smtClean="0"/>
              <a:pPr/>
              <a:t>114</a:t>
            </a:fld>
            <a:endParaRPr lang="en-US" smtClean="0"/>
          </a:p>
        </p:txBody>
      </p:sp>
      <p:sp>
        <p:nvSpPr>
          <p:cNvPr id="330754" name="Rectangle 2"/>
          <p:cNvSpPr>
            <a:spLocks noGrp="1" noChangeArrowheads="1"/>
          </p:cNvSpPr>
          <p:nvPr>
            <p:ph type="title"/>
          </p:nvPr>
        </p:nvSpPr>
        <p:spPr>
          <a:xfrm>
            <a:off x="1828800" y="228600"/>
            <a:ext cx="5257800" cy="990600"/>
          </a:xfrm>
        </p:spPr>
        <p:txBody>
          <a:bodyPr/>
          <a:lstStyle/>
          <a:p>
            <a:pPr eaLnBrk="1" hangingPunct="1"/>
            <a:r>
              <a:rPr lang="en-US"/>
              <a:t>I Like…</a:t>
            </a:r>
          </a:p>
        </p:txBody>
      </p:sp>
      <p:sp>
        <p:nvSpPr>
          <p:cNvPr id="330755" name="Rectangle 3"/>
          <p:cNvSpPr>
            <a:spLocks noGrp="1" noChangeArrowheads="1"/>
          </p:cNvSpPr>
          <p:nvPr>
            <p:ph type="body" sz="half" idx="1"/>
          </p:nvPr>
        </p:nvSpPr>
        <p:spPr>
          <a:xfrm>
            <a:off x="838200" y="1447800"/>
            <a:ext cx="3752850" cy="4114800"/>
          </a:xfrm>
        </p:spPr>
        <p:txBody>
          <a:bodyPr/>
          <a:lstStyle/>
          <a:p>
            <a:pPr eaLnBrk="1" hangingPunct="1">
              <a:lnSpc>
                <a:spcPct val="90000"/>
              </a:lnSpc>
            </a:pPr>
            <a:r>
              <a:rPr lang="en-US" sz="2400"/>
              <a:t>Analyzing characters when I’m reading or listening to a story</a:t>
            </a:r>
          </a:p>
          <a:p>
            <a:pPr eaLnBrk="1" hangingPunct="1">
              <a:lnSpc>
                <a:spcPct val="90000"/>
              </a:lnSpc>
            </a:pPr>
            <a:r>
              <a:rPr lang="en-US" sz="2400"/>
              <a:t>Comparing &amp; contrasting points of view</a:t>
            </a:r>
          </a:p>
          <a:p>
            <a:pPr eaLnBrk="1" hangingPunct="1">
              <a:lnSpc>
                <a:spcPct val="90000"/>
              </a:lnSpc>
            </a:pPr>
            <a:r>
              <a:rPr lang="en-US" sz="2400"/>
              <a:t>Criticizing my own &amp; others’ work</a:t>
            </a:r>
          </a:p>
          <a:p>
            <a:pPr eaLnBrk="1" hangingPunct="1">
              <a:lnSpc>
                <a:spcPct val="90000"/>
              </a:lnSpc>
            </a:pPr>
            <a:r>
              <a:rPr lang="en-US" sz="2400"/>
              <a:t>Thinking clearly &amp; analytically</a:t>
            </a:r>
          </a:p>
          <a:p>
            <a:pPr eaLnBrk="1" hangingPunct="1">
              <a:lnSpc>
                <a:spcPct val="90000"/>
              </a:lnSpc>
            </a:pPr>
            <a:r>
              <a:rPr lang="en-US" sz="2400"/>
              <a:t>Evaluating my &amp; others’ points of view</a:t>
            </a:r>
          </a:p>
        </p:txBody>
      </p:sp>
      <p:sp>
        <p:nvSpPr>
          <p:cNvPr id="330756" name="Rectangle 4"/>
          <p:cNvSpPr>
            <a:spLocks noGrp="1" noChangeArrowheads="1"/>
          </p:cNvSpPr>
          <p:nvPr>
            <p:ph type="body" sz="half" idx="2"/>
          </p:nvPr>
        </p:nvSpPr>
        <p:spPr>
          <a:xfrm>
            <a:off x="4724400" y="1295400"/>
            <a:ext cx="4191000" cy="4648200"/>
          </a:xfrm>
        </p:spPr>
        <p:txBody>
          <a:bodyPr/>
          <a:lstStyle/>
          <a:p>
            <a:pPr eaLnBrk="1" hangingPunct="1">
              <a:lnSpc>
                <a:spcPct val="80000"/>
              </a:lnSpc>
            </a:pPr>
            <a:r>
              <a:rPr lang="en-US" sz="2400"/>
              <a:t>Appealing to logic</a:t>
            </a:r>
          </a:p>
          <a:p>
            <a:pPr eaLnBrk="1" hangingPunct="1">
              <a:lnSpc>
                <a:spcPct val="80000"/>
              </a:lnSpc>
            </a:pPr>
            <a:r>
              <a:rPr lang="en-US" sz="2400"/>
              <a:t>Judging my &amp; others’ behavior</a:t>
            </a:r>
          </a:p>
          <a:p>
            <a:pPr eaLnBrk="1" hangingPunct="1">
              <a:lnSpc>
                <a:spcPct val="80000"/>
              </a:lnSpc>
            </a:pPr>
            <a:r>
              <a:rPr lang="en-US" sz="2400"/>
              <a:t>Explaining difficult problems to others</a:t>
            </a:r>
          </a:p>
          <a:p>
            <a:pPr eaLnBrk="1" hangingPunct="1">
              <a:lnSpc>
                <a:spcPct val="80000"/>
              </a:lnSpc>
            </a:pPr>
            <a:r>
              <a:rPr lang="en-US" sz="2400"/>
              <a:t>Solving logical problems</a:t>
            </a:r>
          </a:p>
          <a:p>
            <a:pPr eaLnBrk="1" hangingPunct="1">
              <a:lnSpc>
                <a:spcPct val="80000"/>
              </a:lnSpc>
            </a:pPr>
            <a:r>
              <a:rPr lang="en-US" sz="2400"/>
              <a:t>Making inferences &amp; deriving conclusions</a:t>
            </a:r>
          </a:p>
          <a:p>
            <a:pPr eaLnBrk="1" hangingPunct="1">
              <a:lnSpc>
                <a:spcPct val="80000"/>
              </a:lnSpc>
            </a:pPr>
            <a:r>
              <a:rPr lang="en-US" sz="2400"/>
              <a:t>Sorting &amp; classifying</a:t>
            </a:r>
          </a:p>
          <a:p>
            <a:pPr eaLnBrk="1" hangingPunct="1">
              <a:lnSpc>
                <a:spcPct val="80000"/>
              </a:lnSpc>
            </a:pPr>
            <a:r>
              <a:rPr lang="en-US" sz="2400"/>
              <a:t>Thinking about things</a:t>
            </a:r>
          </a:p>
          <a:p>
            <a:pPr eaLnBrk="1" hangingPunct="1">
              <a:lnSpc>
                <a:spcPct val="80000"/>
              </a:lnSpc>
              <a:buFontTx/>
              <a:buNone/>
            </a:pPr>
            <a:endParaRPr lang="en-US"/>
          </a:p>
          <a:p>
            <a:pPr eaLnBrk="1" hangingPunct="1">
              <a:lnSpc>
                <a:spcPct val="80000"/>
              </a:lnSpc>
              <a:buFontTx/>
              <a:buNone/>
            </a:pPr>
            <a:r>
              <a:rPr lang="en-US" sz="3200" b="1">
                <a:solidFill>
                  <a:srgbClr val="3333CC"/>
                </a:solidFill>
              </a:rPr>
              <a:t>    </a:t>
            </a:r>
            <a:r>
              <a:rPr lang="en-US" sz="3200" b="1">
                <a:solidFill>
                  <a:srgbClr val="FFCC00"/>
                </a:solidFill>
              </a:rPr>
              <a:t>ANALYTICAL</a:t>
            </a:r>
          </a:p>
          <a:p>
            <a:pPr eaLnBrk="1" hangingPunct="1">
              <a:lnSpc>
                <a:spcPct val="80000"/>
              </a:lnSpc>
              <a:buFontTx/>
              <a:buNone/>
            </a:pPr>
            <a:endParaRPr lang="en-US" sz="3200" b="1">
              <a:solidFill>
                <a:srgbClr val="3333CC"/>
              </a:solidFill>
            </a:endParaRPr>
          </a:p>
          <a:p>
            <a:pPr eaLnBrk="1" hangingPunct="1">
              <a:lnSpc>
                <a:spcPct val="80000"/>
              </a:lnSpc>
              <a:buFontTx/>
              <a:buNone/>
            </a:pPr>
            <a:endParaRPr lang="en-US"/>
          </a:p>
          <a:p>
            <a:pPr eaLnBrk="1" hangingPunct="1">
              <a:lnSpc>
                <a:spcPct val="80000"/>
              </a:lnSpc>
              <a:buFontTx/>
              <a:buNone/>
            </a:pPr>
            <a:endParaRPr lang="en-US" sz="2000"/>
          </a:p>
          <a:p>
            <a:pPr eaLnBrk="1" hangingPunct="1">
              <a:lnSpc>
                <a:spcPct val="80000"/>
              </a:lnSpc>
              <a:buFontTx/>
              <a:buNone/>
            </a:pPr>
            <a:endParaRPr lang="en-US" sz="2000"/>
          </a:p>
          <a:p>
            <a:pPr eaLnBrk="1" hangingPunct="1">
              <a:lnSpc>
                <a:spcPct val="80000"/>
              </a:lnSpc>
            </a:pPr>
            <a:endParaRPr lang="en-US" sz="1200"/>
          </a:p>
        </p:txBody>
      </p:sp>
      <p:sp>
        <p:nvSpPr>
          <p:cNvPr id="212998" name="Text Box 5"/>
          <p:cNvSpPr txBox="1">
            <a:spLocks noChangeArrowheads="1"/>
          </p:cNvSpPr>
          <p:nvPr/>
        </p:nvSpPr>
        <p:spPr bwMode="auto">
          <a:xfrm>
            <a:off x="1143000" y="6019800"/>
            <a:ext cx="2895600" cy="3365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600" b="0">
                <a:latin typeface="Tahoma" pitchFamily="-108" charset="0"/>
              </a:rPr>
              <a:t>Sternberg &amp; Grigorenko, 2000</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30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07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075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075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075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075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3075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3075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3075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3075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3075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3075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3075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3075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autoUpdateAnimBg="0"/>
      <p:bldP spid="330755" grpId="0" build="p" autoUpdateAnimBg="0"/>
      <p:bldP spid="330756"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Number Placeholder 5"/>
          <p:cNvSpPr>
            <a:spLocks noGrp="1"/>
          </p:cNvSpPr>
          <p:nvPr>
            <p:ph type="sldNum" sz="quarter" idx="12"/>
          </p:nvPr>
        </p:nvSpPr>
        <p:spPr>
          <a:noFill/>
        </p:spPr>
        <p:txBody>
          <a:bodyPr/>
          <a:lstStyle/>
          <a:p>
            <a:fld id="{319BF1FB-325A-E44A-BF18-FF36733CFC35}" type="slidenum">
              <a:rPr lang="en-US" smtClean="0"/>
              <a:pPr/>
              <a:t>115</a:t>
            </a:fld>
            <a:endParaRPr lang="en-US" smtClean="0"/>
          </a:p>
        </p:txBody>
      </p:sp>
      <p:sp>
        <p:nvSpPr>
          <p:cNvPr id="215043" name="Rectangle 2"/>
          <p:cNvSpPr>
            <a:spLocks noGrp="1" noChangeArrowheads="1"/>
          </p:cNvSpPr>
          <p:nvPr>
            <p:ph type="title"/>
          </p:nvPr>
        </p:nvSpPr>
        <p:spPr>
          <a:xfrm>
            <a:off x="901700" y="639763"/>
            <a:ext cx="7340600" cy="792162"/>
          </a:xfrm>
          <a:solidFill>
            <a:srgbClr val="99FF99"/>
          </a:solidFill>
        </p:spPr>
        <p:txBody>
          <a:bodyPr>
            <a:normAutofit fontScale="90000"/>
          </a:bodyPr>
          <a:lstStyle/>
          <a:p>
            <a:pPr eaLnBrk="1" hangingPunct="1"/>
            <a:r>
              <a:rPr lang="en-US" sz="2800"/>
              <a:t>Biology – A Differentiated Lesson Using Sternberg’s Intelligences</a:t>
            </a:r>
          </a:p>
        </p:txBody>
      </p:sp>
      <p:sp>
        <p:nvSpPr>
          <p:cNvPr id="215044" name="Rectangle 3"/>
          <p:cNvSpPr>
            <a:spLocks noGrp="1" noChangeArrowheads="1"/>
          </p:cNvSpPr>
          <p:nvPr>
            <p:ph type="body" idx="1"/>
          </p:nvPr>
        </p:nvSpPr>
        <p:spPr>
          <a:xfrm>
            <a:off x="457200" y="1371600"/>
            <a:ext cx="8229600" cy="5257800"/>
          </a:xfrm>
          <a:noFill/>
        </p:spPr>
        <p:txBody>
          <a:bodyPr/>
          <a:lstStyle/>
          <a:p>
            <a:pPr eaLnBrk="1" hangingPunct="1">
              <a:lnSpc>
                <a:spcPct val="80000"/>
              </a:lnSpc>
              <a:buFontTx/>
              <a:buNone/>
            </a:pPr>
            <a:r>
              <a:rPr lang="en-US" sz="2000" b="1" u="sng"/>
              <a:t>Learning Goals:</a:t>
            </a:r>
          </a:p>
          <a:p>
            <a:pPr eaLnBrk="1" hangingPunct="1">
              <a:lnSpc>
                <a:spcPct val="80000"/>
              </a:lnSpc>
              <a:buFontTx/>
              <a:buNone/>
            </a:pPr>
            <a:r>
              <a:rPr lang="en-US" sz="2000"/>
              <a:t> </a:t>
            </a:r>
          </a:p>
          <a:p>
            <a:pPr eaLnBrk="1" hangingPunct="1">
              <a:lnSpc>
                <a:spcPct val="80000"/>
              </a:lnSpc>
              <a:buFontTx/>
              <a:buNone/>
            </a:pPr>
            <a:r>
              <a:rPr lang="en-US" sz="2000"/>
              <a:t> </a:t>
            </a:r>
            <a:r>
              <a:rPr lang="en-US" sz="2000" u="sng"/>
              <a:t>Know</a:t>
            </a:r>
            <a:r>
              <a:rPr lang="en-US" sz="2000"/>
              <a:t> - Names of cell parts, functions of cell parts</a:t>
            </a:r>
          </a:p>
          <a:p>
            <a:pPr eaLnBrk="1" hangingPunct="1">
              <a:lnSpc>
                <a:spcPct val="80000"/>
              </a:lnSpc>
              <a:buFontTx/>
              <a:buNone/>
            </a:pPr>
            <a:r>
              <a:rPr lang="en-US" sz="2000"/>
              <a:t> </a:t>
            </a:r>
            <a:r>
              <a:rPr lang="en-US" sz="2000" u="sng"/>
              <a:t>Understand</a:t>
            </a:r>
            <a:r>
              <a:rPr lang="en-US" sz="2000"/>
              <a:t> - A cell is a system with interrelated parts</a:t>
            </a:r>
          </a:p>
          <a:p>
            <a:pPr eaLnBrk="1" hangingPunct="1">
              <a:lnSpc>
                <a:spcPct val="80000"/>
              </a:lnSpc>
              <a:buFontTx/>
              <a:buNone/>
            </a:pPr>
            <a:r>
              <a:rPr lang="en-US" sz="2000"/>
              <a:t> </a:t>
            </a:r>
            <a:r>
              <a:rPr lang="en-US" sz="2000" u="sng"/>
              <a:t>Do </a:t>
            </a:r>
            <a:r>
              <a:rPr lang="en-US" sz="2000"/>
              <a:t>– Analyze the interrelationships of cell parts/functions</a:t>
            </a:r>
          </a:p>
          <a:p>
            <a:pPr eaLnBrk="1" hangingPunct="1">
              <a:lnSpc>
                <a:spcPct val="80000"/>
              </a:lnSpc>
              <a:buFontTx/>
              <a:buNone/>
            </a:pPr>
            <a:r>
              <a:rPr lang="en-US" sz="2000"/>
              <a:t>	  Present understandings in a clear, useful, interesting and fresh </a:t>
            </a:r>
          </a:p>
          <a:p>
            <a:pPr eaLnBrk="1" hangingPunct="1">
              <a:lnSpc>
                <a:spcPct val="80000"/>
              </a:lnSpc>
              <a:buFontTx/>
              <a:buNone/>
            </a:pPr>
            <a:r>
              <a:rPr lang="en-US" sz="2000"/>
              <a:t>	  way.</a:t>
            </a:r>
          </a:p>
          <a:p>
            <a:pPr eaLnBrk="1" hangingPunct="1">
              <a:lnSpc>
                <a:spcPct val="80000"/>
              </a:lnSpc>
              <a:buFontTx/>
              <a:buNone/>
            </a:pPr>
            <a:r>
              <a:rPr lang="en-US" sz="1300" i="1"/>
              <a:t>  </a:t>
            </a:r>
          </a:p>
          <a:p>
            <a:pPr eaLnBrk="1" hangingPunct="1">
              <a:lnSpc>
                <a:spcPct val="80000"/>
              </a:lnSpc>
              <a:buFontTx/>
              <a:buNone/>
            </a:pPr>
            <a:r>
              <a:rPr lang="en-US" sz="2000" i="1"/>
              <a:t>After whole class study of a cell, students choose one of the following sense-making activities.</a:t>
            </a:r>
          </a:p>
          <a:p>
            <a:pPr eaLnBrk="1" hangingPunct="1">
              <a:lnSpc>
                <a:spcPct val="80000"/>
              </a:lnSpc>
              <a:buFontTx/>
              <a:buNone/>
            </a:pPr>
            <a:endParaRPr lang="en-US" sz="1400"/>
          </a:p>
          <a:p>
            <a:pPr eaLnBrk="1" hangingPunct="1">
              <a:lnSpc>
                <a:spcPct val="80000"/>
              </a:lnSpc>
              <a:buFontTx/>
              <a:buNone/>
            </a:pPr>
            <a:r>
              <a:rPr lang="en-US" sz="2400" b="1"/>
              <a:t>Analytical: </a:t>
            </a:r>
            <a:r>
              <a:rPr lang="en-US" sz="2400"/>
              <a:t>Use a cause/effect chain or some other format you develop to show how each part of a cell affects other parts as well as the whole.  Use labels, directional markers, and other symbols as appropriate to ensure that someone who is pretty clueless about how a cell works will be enlightened after they study your work.</a:t>
            </a:r>
          </a:p>
        </p:txBody>
      </p:sp>
      <p:pic>
        <p:nvPicPr>
          <p:cNvPr id="215046" name="Picture 5" descr="microscope[1]"/>
          <p:cNvPicPr>
            <a:picLocks noChangeAspect="1" noChangeArrowheads="1"/>
          </p:cNvPicPr>
          <p:nvPr/>
        </p:nvPicPr>
        <p:blipFill>
          <a:blip r:embed="rId2"/>
          <a:srcRect/>
          <a:stretch>
            <a:fillRect/>
          </a:stretch>
        </p:blipFill>
        <p:spPr bwMode="auto">
          <a:xfrm>
            <a:off x="7467600" y="1295400"/>
            <a:ext cx="762000"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Number Placeholder 3"/>
          <p:cNvSpPr>
            <a:spLocks noGrp="1"/>
          </p:cNvSpPr>
          <p:nvPr>
            <p:ph type="sldNum" sz="quarter" idx="12"/>
          </p:nvPr>
        </p:nvSpPr>
        <p:spPr>
          <a:noFill/>
        </p:spPr>
        <p:txBody>
          <a:bodyPr/>
          <a:lstStyle/>
          <a:p>
            <a:fld id="{BD54716A-19A2-2243-B6CD-C47167E52299}" type="slidenum">
              <a:rPr lang="en-US" smtClean="0"/>
              <a:pPr/>
              <a:t>116</a:t>
            </a:fld>
            <a:endParaRPr lang="en-US" smtClean="0"/>
          </a:p>
        </p:txBody>
      </p:sp>
      <p:sp>
        <p:nvSpPr>
          <p:cNvPr id="216067" name="Rectangle 2"/>
          <p:cNvSpPr>
            <a:spLocks noChangeArrowheads="1"/>
          </p:cNvSpPr>
          <p:nvPr/>
        </p:nvSpPr>
        <p:spPr bwMode="auto">
          <a:xfrm>
            <a:off x="381000" y="1447800"/>
            <a:ext cx="8229600" cy="4327525"/>
          </a:xfrm>
          <a:prstGeom prst="rect">
            <a:avLst/>
          </a:prstGeom>
          <a:noFill/>
          <a:ln w="9525">
            <a:noFill/>
            <a:miter lim="800000"/>
            <a:headEnd/>
            <a:tailEnd/>
          </a:ln>
        </p:spPr>
        <p:txBody>
          <a:bodyPr>
            <a:prstTxWarp prst="textNoShape">
              <a:avLst/>
            </a:prstTxWarp>
            <a:spAutoFit/>
          </a:bodyPr>
          <a:lstStyle/>
          <a:p>
            <a:pPr eaLnBrk="1" hangingPunct="1">
              <a:lnSpc>
                <a:spcPct val="80000"/>
              </a:lnSpc>
              <a:spcBef>
                <a:spcPct val="20000"/>
              </a:spcBef>
            </a:pPr>
            <a:r>
              <a:rPr lang="en-US">
                <a:latin typeface="Arial" pitchFamily="-108" charset="0"/>
              </a:rPr>
              <a:t>Practical:</a:t>
            </a:r>
            <a:r>
              <a:rPr lang="en-US" b="0">
                <a:latin typeface="Arial" pitchFamily="-108" charset="0"/>
              </a:rPr>
              <a:t> Look around you in your world or the broader world for systems that could serve as analogies for the cell.  </a:t>
            </a:r>
          </a:p>
          <a:p>
            <a:pPr eaLnBrk="1" hangingPunct="1">
              <a:lnSpc>
                <a:spcPct val="80000"/>
              </a:lnSpc>
              <a:spcBef>
                <a:spcPct val="20000"/>
              </a:spcBef>
            </a:pPr>
            <a:endParaRPr lang="en-US" b="0">
              <a:latin typeface="Arial" pitchFamily="-108" charset="0"/>
            </a:endParaRPr>
          </a:p>
          <a:p>
            <a:pPr eaLnBrk="1" hangingPunct="1">
              <a:lnSpc>
                <a:spcPct val="80000"/>
              </a:lnSpc>
              <a:spcBef>
                <a:spcPct val="20000"/>
              </a:spcBef>
            </a:pPr>
            <a:r>
              <a:rPr lang="en-US" b="0">
                <a:latin typeface="Arial" pitchFamily="-108" charset="0"/>
              </a:rPr>
              <a:t>Select your best analogy (“best” most clearly matched, most explanatory or enlightening). </a:t>
            </a:r>
          </a:p>
          <a:p>
            <a:pPr eaLnBrk="1" hangingPunct="1">
              <a:lnSpc>
                <a:spcPct val="80000"/>
              </a:lnSpc>
              <a:spcBef>
                <a:spcPct val="20000"/>
              </a:spcBef>
            </a:pPr>
            <a:endParaRPr lang="en-US" b="0">
              <a:latin typeface="Arial" pitchFamily="-108" charset="0"/>
            </a:endParaRPr>
          </a:p>
          <a:p>
            <a:pPr eaLnBrk="1" hangingPunct="1">
              <a:lnSpc>
                <a:spcPct val="80000"/>
              </a:lnSpc>
              <a:spcBef>
                <a:spcPct val="20000"/>
              </a:spcBef>
            </a:pPr>
            <a:r>
              <a:rPr lang="en-US" b="0">
                <a:latin typeface="Arial" pitchFamily="-108" charset="0"/>
              </a:rPr>
              <a:t>Devise a way to make the analogy clear and visible to an audience of peers, ensuring that they will develop clearer and richer insights about how a cell works by sharing in your work.  </a:t>
            </a:r>
          </a:p>
          <a:p>
            <a:pPr eaLnBrk="1" hangingPunct="1">
              <a:lnSpc>
                <a:spcPct val="80000"/>
              </a:lnSpc>
              <a:spcBef>
                <a:spcPct val="20000"/>
              </a:spcBef>
            </a:pPr>
            <a:endParaRPr lang="en-US" b="0">
              <a:latin typeface="Arial" pitchFamily="-108" charset="0"/>
            </a:endParaRPr>
          </a:p>
          <a:p>
            <a:pPr eaLnBrk="1" hangingPunct="1">
              <a:lnSpc>
                <a:spcPct val="80000"/>
              </a:lnSpc>
              <a:spcBef>
                <a:spcPct val="20000"/>
              </a:spcBef>
            </a:pPr>
            <a:r>
              <a:rPr lang="en-US" b="0">
                <a:latin typeface="Arial" pitchFamily="-108" charset="0"/>
              </a:rPr>
              <a:t>Be sure to emphasize both the individual functions of cell parts and the interrelationships among the parts.</a:t>
            </a:r>
          </a:p>
        </p:txBody>
      </p:sp>
      <p:sp>
        <p:nvSpPr>
          <p:cNvPr id="216068" name="Text Box 3"/>
          <p:cNvSpPr txBox="1">
            <a:spLocks noChangeArrowheads="1"/>
          </p:cNvSpPr>
          <p:nvPr/>
        </p:nvSpPr>
        <p:spPr bwMode="auto">
          <a:xfrm>
            <a:off x="517525" y="417513"/>
            <a:ext cx="2827338" cy="366712"/>
          </a:xfrm>
          <a:prstGeom prst="rect">
            <a:avLst/>
          </a:prstGeom>
          <a:solidFill>
            <a:srgbClr val="99FF66"/>
          </a:solidFill>
          <a:ln w="9525">
            <a:noFill/>
            <a:miter lim="800000"/>
            <a:headEnd/>
            <a:tailEnd/>
          </a:ln>
        </p:spPr>
        <p:txBody>
          <a:bodyPr wrap="none">
            <a:prstTxWarp prst="textNoShape">
              <a:avLst/>
            </a:prstTxWarp>
            <a:spAutoFit/>
          </a:bodyPr>
          <a:lstStyle/>
          <a:p>
            <a:pPr eaLnBrk="1" hangingPunct="1"/>
            <a:r>
              <a:rPr lang="en-US" sz="1800" b="0">
                <a:latin typeface="Arial" pitchFamily="-108" charset="0"/>
              </a:rPr>
              <a:t>Sternberg/Biology (cont’d)</a:t>
            </a:r>
          </a:p>
        </p:txBody>
      </p:sp>
      <p:sp>
        <p:nvSpPr>
          <p:cNvPr id="216069" name="Rectangle 4"/>
          <p:cNvSpPr>
            <a:spLocks noChangeArrowheads="1"/>
          </p:cNvSpPr>
          <p:nvPr/>
        </p:nvSpPr>
        <p:spPr bwMode="auto">
          <a:xfrm>
            <a:off x="533400" y="381000"/>
            <a:ext cx="2819400" cy="3810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pic>
        <p:nvPicPr>
          <p:cNvPr id="216070" name="Picture 5" descr="microscope[1]"/>
          <p:cNvPicPr>
            <a:picLocks noChangeAspect="1" noChangeArrowheads="1"/>
          </p:cNvPicPr>
          <p:nvPr/>
        </p:nvPicPr>
        <p:blipFill>
          <a:blip r:embed="rId2"/>
          <a:srcRect/>
          <a:stretch>
            <a:fillRect/>
          </a:stretch>
        </p:blipFill>
        <p:spPr bwMode="auto">
          <a:xfrm>
            <a:off x="8077200" y="5410200"/>
            <a:ext cx="762000"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Number Placeholder 3"/>
          <p:cNvSpPr>
            <a:spLocks noGrp="1"/>
          </p:cNvSpPr>
          <p:nvPr>
            <p:ph type="sldNum" sz="quarter" idx="12"/>
          </p:nvPr>
        </p:nvSpPr>
        <p:spPr>
          <a:noFill/>
        </p:spPr>
        <p:txBody>
          <a:bodyPr/>
          <a:lstStyle/>
          <a:p>
            <a:fld id="{6768B587-F9FB-3C42-A936-744DE7FF4A20}" type="slidenum">
              <a:rPr lang="en-US" smtClean="0"/>
              <a:pPr/>
              <a:t>117</a:t>
            </a:fld>
            <a:endParaRPr lang="en-US" smtClean="0"/>
          </a:p>
        </p:txBody>
      </p:sp>
      <p:sp>
        <p:nvSpPr>
          <p:cNvPr id="217091" name="Rectangle 2"/>
          <p:cNvSpPr>
            <a:spLocks noChangeArrowheads="1"/>
          </p:cNvSpPr>
          <p:nvPr/>
        </p:nvSpPr>
        <p:spPr bwMode="auto">
          <a:xfrm>
            <a:off x="533400" y="914400"/>
            <a:ext cx="7620000" cy="5310188"/>
          </a:xfrm>
          <a:prstGeom prst="rect">
            <a:avLst/>
          </a:prstGeom>
          <a:noFill/>
          <a:ln w="9525">
            <a:noFill/>
            <a:miter lim="800000"/>
            <a:headEnd/>
            <a:tailEnd/>
          </a:ln>
        </p:spPr>
        <p:txBody>
          <a:bodyPr>
            <a:prstTxWarp prst="textNoShape">
              <a:avLst/>
            </a:prstTxWarp>
            <a:spAutoFit/>
          </a:bodyPr>
          <a:lstStyle/>
          <a:p>
            <a:pPr eaLnBrk="1" hangingPunct="1"/>
            <a:r>
              <a:rPr lang="en-US" sz="1800" u="sng">
                <a:latin typeface="Arial" pitchFamily="-108" charset="0"/>
              </a:rPr>
              <a:t>Creative</a:t>
            </a:r>
            <a:r>
              <a:rPr lang="en-US" sz="1800">
                <a:latin typeface="Arial" pitchFamily="-108" charset="0"/>
              </a:rPr>
              <a:t>:</a:t>
            </a:r>
            <a:r>
              <a:rPr lang="en-US" sz="1800" b="0">
                <a:latin typeface="Arial" pitchFamily="-108" charset="0"/>
              </a:rPr>
              <a:t> Use unlikely stuff to depict the structure and function of the cell, with emphasis on interrelationships among each of the parts.  You should select your materials carefully to reveal something important about the cell, it’s parts, and their interrelationships your ahas should trigger ours.</a:t>
            </a:r>
          </a:p>
          <a:p>
            <a:pPr algn="ctr" eaLnBrk="1" hangingPunct="1"/>
            <a:r>
              <a:rPr lang="en-US" sz="1800">
                <a:latin typeface="Arial" pitchFamily="-108" charset="0"/>
              </a:rPr>
              <a:t>or</a:t>
            </a:r>
          </a:p>
          <a:p>
            <a:pPr eaLnBrk="1" hangingPunct="1"/>
            <a:r>
              <a:rPr lang="en-US" sz="1800" b="0">
                <a:latin typeface="Arial" pitchFamily="-108" charset="0"/>
              </a:rPr>
              <a:t>Tell a story that helps us understand a cell as a system with interdependent actors or characters, a plot to carry out, a setting, and even a potential conflict. Use your own imagination and narrative preferences to help us gain insights into this remarkable system.</a:t>
            </a:r>
          </a:p>
          <a:p>
            <a:pPr eaLnBrk="1" hangingPunct="1"/>
            <a:r>
              <a:rPr lang="en-US" sz="1800" b="0">
                <a:latin typeface="Arial" pitchFamily="-108" charset="0"/>
              </a:rPr>
              <a:t>Students share their work in a 3 format – first triads of students who completed the same option, then triads with each of the 3 categories represented.</a:t>
            </a:r>
          </a:p>
          <a:p>
            <a:pPr eaLnBrk="1" hangingPunct="1"/>
            <a:endParaRPr lang="en-US" sz="1800" b="0">
              <a:latin typeface="Arial" pitchFamily="-108" charset="0"/>
            </a:endParaRPr>
          </a:p>
          <a:p>
            <a:pPr eaLnBrk="1" hangingPunct="1"/>
            <a:endParaRPr lang="en-US" sz="1800" b="0">
              <a:latin typeface="Arial" pitchFamily="-108" charset="0"/>
            </a:endParaRPr>
          </a:p>
          <a:p>
            <a:pPr eaLnBrk="1" hangingPunct="1"/>
            <a:r>
              <a:rPr lang="en-US" sz="1800" b="0" i="1">
                <a:latin typeface="Arial" pitchFamily="-108" charset="0"/>
              </a:rPr>
              <a:t>This is then followed by a teacher-led, whole class discussion of cells as systems, then a “Teacher Challenge” in which the teacher asks students to make analogies or other sorts of comparisons between cells, cell parts, or interrelationships and objects, photos, or examples produced by the teacher.</a:t>
            </a:r>
          </a:p>
        </p:txBody>
      </p:sp>
      <p:sp>
        <p:nvSpPr>
          <p:cNvPr id="217092" name="Text Box 3"/>
          <p:cNvSpPr txBox="1">
            <a:spLocks noChangeArrowheads="1"/>
          </p:cNvSpPr>
          <p:nvPr/>
        </p:nvSpPr>
        <p:spPr bwMode="auto">
          <a:xfrm>
            <a:off x="517525" y="417513"/>
            <a:ext cx="2827338" cy="366712"/>
          </a:xfrm>
          <a:prstGeom prst="rect">
            <a:avLst/>
          </a:prstGeom>
          <a:solidFill>
            <a:srgbClr val="99FF66"/>
          </a:solidFill>
          <a:ln w="9525">
            <a:noFill/>
            <a:miter lim="800000"/>
            <a:headEnd/>
            <a:tailEnd/>
          </a:ln>
        </p:spPr>
        <p:txBody>
          <a:bodyPr wrap="none">
            <a:prstTxWarp prst="textNoShape">
              <a:avLst/>
            </a:prstTxWarp>
            <a:spAutoFit/>
          </a:bodyPr>
          <a:lstStyle/>
          <a:p>
            <a:pPr eaLnBrk="1" hangingPunct="1"/>
            <a:r>
              <a:rPr lang="en-US" sz="1800" b="0">
                <a:latin typeface="Arial" pitchFamily="-108" charset="0"/>
              </a:rPr>
              <a:t>Sternberg/Biology (cont’d)</a:t>
            </a:r>
          </a:p>
        </p:txBody>
      </p:sp>
      <p:sp>
        <p:nvSpPr>
          <p:cNvPr id="217093" name="Rectangle 4"/>
          <p:cNvSpPr>
            <a:spLocks noChangeArrowheads="1"/>
          </p:cNvSpPr>
          <p:nvPr/>
        </p:nvSpPr>
        <p:spPr bwMode="auto">
          <a:xfrm>
            <a:off x="533400" y="381000"/>
            <a:ext cx="2819400" cy="3810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pic>
        <p:nvPicPr>
          <p:cNvPr id="217094" name="Picture 5" descr="microscope[1]"/>
          <p:cNvPicPr>
            <a:picLocks noChangeAspect="1" noChangeArrowheads="1"/>
          </p:cNvPicPr>
          <p:nvPr/>
        </p:nvPicPr>
        <p:blipFill>
          <a:blip r:embed="rId2"/>
          <a:srcRect/>
          <a:stretch>
            <a:fillRect/>
          </a:stretch>
        </p:blipFill>
        <p:spPr bwMode="auto">
          <a:xfrm>
            <a:off x="7848600" y="1905000"/>
            <a:ext cx="762000"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563562"/>
          </a:xfrm>
          <a:solidFill>
            <a:srgbClr val="99FF66"/>
          </a:solidFill>
        </p:spPr>
        <p:txBody>
          <a:bodyPr/>
          <a:lstStyle/>
          <a:p>
            <a:pPr algn="l"/>
            <a:r>
              <a:rPr lang="en-US" sz="1400">
                <a:latin typeface="Times New Roman" pitchFamily="-108" charset="0"/>
              </a:rPr>
              <a:t>Sternberg/ Biology continued</a:t>
            </a:r>
            <a:br>
              <a:rPr lang="en-US" sz="1400">
                <a:latin typeface="Times New Roman" pitchFamily="-108" charset="0"/>
              </a:rPr>
            </a:br>
            <a:r>
              <a:rPr lang="en-US" sz="1400">
                <a:latin typeface="Times New Roman" pitchFamily="-108" charset="0"/>
              </a:rPr>
              <a:t>Process </a:t>
            </a:r>
          </a:p>
        </p:txBody>
      </p:sp>
      <p:sp>
        <p:nvSpPr>
          <p:cNvPr id="34819" name="Rectangle 3"/>
          <p:cNvSpPr>
            <a:spLocks noGrp="1" noChangeArrowheads="1"/>
          </p:cNvSpPr>
          <p:nvPr>
            <p:ph type="body" idx="1"/>
          </p:nvPr>
        </p:nvSpPr>
        <p:spPr>
          <a:xfrm>
            <a:off x="457200" y="914400"/>
            <a:ext cx="8229600" cy="5211763"/>
          </a:xfrm>
        </p:spPr>
        <p:txBody>
          <a:bodyPr/>
          <a:lstStyle/>
          <a:p>
            <a:pPr>
              <a:lnSpc>
                <a:spcPct val="80000"/>
              </a:lnSpc>
            </a:pPr>
            <a:r>
              <a:rPr lang="en-US" sz="2800"/>
              <a:t>Students share their work in a 3 format (2 times)– </a:t>
            </a:r>
          </a:p>
          <a:p>
            <a:pPr lvl="1">
              <a:lnSpc>
                <a:spcPct val="80000"/>
              </a:lnSpc>
            </a:pPr>
            <a:r>
              <a:rPr lang="en-US" sz="2400"/>
              <a:t>first triads of students who completed the same option, </a:t>
            </a:r>
          </a:p>
          <a:p>
            <a:pPr lvl="1">
              <a:lnSpc>
                <a:spcPct val="80000"/>
              </a:lnSpc>
            </a:pPr>
            <a:r>
              <a:rPr lang="en-US" sz="2400"/>
              <a:t>then triads with each of the 3 categories represented.</a:t>
            </a:r>
          </a:p>
          <a:p>
            <a:pPr>
              <a:lnSpc>
                <a:spcPct val="80000"/>
              </a:lnSpc>
            </a:pPr>
            <a:r>
              <a:rPr lang="en-US" sz="2800"/>
              <a:t>This is then followed by a teacher-led, whole class discussion of cells as systems, then a “Teacher Challenge” in which the teacher asks students to make analogies or other sorts of comparisons between cells, cell parts, or interrelationships and objects, photos, or examples produced by the teacher.</a:t>
            </a:r>
          </a:p>
          <a:p>
            <a:pPr>
              <a:lnSpc>
                <a:spcPct val="80000"/>
              </a:lnSpc>
            </a:pPr>
            <a:r>
              <a:rPr lang="en-US" sz="2800"/>
              <a:t>The teacher administers an end of chapter test that is the same for all.</a:t>
            </a:r>
          </a:p>
          <a:p>
            <a:pPr>
              <a:lnSpc>
                <a:spcPct val="80000"/>
              </a:lnSpc>
            </a:pPr>
            <a:endParaRPr lang="en-US" sz="280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04800" y="304800"/>
            <a:ext cx="8534400" cy="6324600"/>
          </a:xfrm>
          <a:prstGeom prst="rect">
            <a:avLst/>
          </a:prstGeom>
          <a:solidFill>
            <a:schemeClr val="bg1"/>
          </a:solidFill>
          <a:ln w="76200" cmpd="tri">
            <a:solidFill>
              <a:schemeClr val="tx1"/>
            </a:solidFill>
            <a:miter lim="800000"/>
            <a:headEnd/>
            <a:tailEnd/>
          </a:ln>
          <a:effectLst/>
        </p:spPr>
        <p:txBody>
          <a:bodyPr wrap="none" anchor="ctr">
            <a:prstTxWarp prst="textNoShape">
              <a:avLst/>
            </a:prstTxWarp>
          </a:bodyPr>
          <a:lstStyle/>
          <a:p>
            <a:pPr algn="ctr">
              <a:lnSpc>
                <a:spcPct val="110000"/>
              </a:lnSpc>
              <a:spcBef>
                <a:spcPct val="0"/>
              </a:spcBef>
              <a:buFontTx/>
              <a:buNone/>
            </a:pPr>
            <a:endParaRPr lang="en-US" sz="2000"/>
          </a:p>
        </p:txBody>
      </p:sp>
      <p:sp>
        <p:nvSpPr>
          <p:cNvPr id="35843" name="Rectangle 3"/>
          <p:cNvSpPr>
            <a:spLocks noChangeArrowheads="1"/>
          </p:cNvSpPr>
          <p:nvPr/>
        </p:nvSpPr>
        <p:spPr bwMode="auto">
          <a:xfrm>
            <a:off x="2514600" y="736600"/>
            <a:ext cx="5486400" cy="376238"/>
          </a:xfrm>
          <a:prstGeom prst="rect">
            <a:avLst/>
          </a:prstGeom>
          <a:solidFill>
            <a:srgbClr val="CCCCFF"/>
          </a:solidFill>
          <a:ln w="9525">
            <a:solidFill>
              <a:schemeClr val="tx1"/>
            </a:solidFill>
            <a:miter lim="800000"/>
            <a:headEnd/>
            <a:tailEnd/>
          </a:ln>
          <a:effectLst/>
        </p:spPr>
        <p:txBody>
          <a:bodyPr>
            <a:prstTxWarp prst="textNoShape">
              <a:avLst/>
            </a:prstTxWarp>
            <a:spAutoFit/>
          </a:bodyPr>
          <a:lstStyle/>
          <a:p>
            <a:pPr>
              <a:spcBef>
                <a:spcPct val="0"/>
              </a:spcBef>
              <a:buFontTx/>
              <a:buNone/>
            </a:pPr>
            <a:r>
              <a:rPr lang="en-US" sz="1800" i="1"/>
              <a:t>Linear – Schoolhouse Smart - Sequential</a:t>
            </a:r>
          </a:p>
        </p:txBody>
      </p:sp>
      <p:sp>
        <p:nvSpPr>
          <p:cNvPr id="35844" name="Text Box 4"/>
          <p:cNvSpPr txBox="1">
            <a:spLocks noChangeArrowheads="1"/>
          </p:cNvSpPr>
          <p:nvPr/>
        </p:nvSpPr>
        <p:spPr bwMode="auto">
          <a:xfrm>
            <a:off x="457200" y="685800"/>
            <a:ext cx="1828800" cy="376238"/>
          </a:xfrm>
          <a:prstGeom prst="rect">
            <a:avLst/>
          </a:prstGeom>
          <a:solidFill>
            <a:srgbClr val="CCCCFF"/>
          </a:solidFill>
          <a:ln w="9525">
            <a:solidFill>
              <a:schemeClr val="tx1"/>
            </a:solidFill>
            <a:miter lim="800000"/>
            <a:headEnd/>
            <a:tailEnd/>
          </a:ln>
          <a:effectLst/>
        </p:spPr>
        <p:txBody>
          <a:bodyPr>
            <a:prstTxWarp prst="textNoShape">
              <a:avLst/>
            </a:prstTxWarp>
            <a:spAutoFit/>
          </a:bodyPr>
          <a:lstStyle/>
          <a:p>
            <a:pPr>
              <a:spcBef>
                <a:spcPct val="50000"/>
              </a:spcBef>
              <a:buFontTx/>
              <a:buNone/>
            </a:pPr>
            <a:r>
              <a:rPr lang="en-US" sz="1800" b="1"/>
              <a:t>ANALYTICAL</a:t>
            </a:r>
          </a:p>
        </p:txBody>
      </p:sp>
      <p:sp>
        <p:nvSpPr>
          <p:cNvPr id="35845" name="Text Box 5"/>
          <p:cNvSpPr txBox="1">
            <a:spLocks noChangeArrowheads="1"/>
          </p:cNvSpPr>
          <p:nvPr/>
        </p:nvSpPr>
        <p:spPr bwMode="auto">
          <a:xfrm>
            <a:off x="914400" y="304800"/>
            <a:ext cx="7239000" cy="457200"/>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lang="en-US" sz="2400" b="1" i="1" u="sng"/>
              <a:t>Thinking About the Sternberg Intelligences</a:t>
            </a:r>
          </a:p>
        </p:txBody>
      </p:sp>
      <p:sp>
        <p:nvSpPr>
          <p:cNvPr id="35846" name="Text Box 6"/>
          <p:cNvSpPr txBox="1">
            <a:spLocks noChangeArrowheads="1"/>
          </p:cNvSpPr>
          <p:nvPr/>
        </p:nvSpPr>
        <p:spPr bwMode="auto">
          <a:xfrm>
            <a:off x="762000" y="1066800"/>
            <a:ext cx="7431088" cy="1314450"/>
          </a:xfrm>
          <a:prstGeom prst="rect">
            <a:avLst/>
          </a:prstGeom>
          <a:noFill/>
          <a:ln w="9525">
            <a:noFill/>
            <a:miter lim="800000"/>
            <a:headEnd/>
            <a:tailEnd/>
          </a:ln>
          <a:effectLst/>
        </p:spPr>
        <p:txBody>
          <a:bodyPr>
            <a:prstTxWarp prst="textNoShape">
              <a:avLst/>
            </a:prstTxWarp>
            <a:spAutoFit/>
          </a:bodyPr>
          <a:lstStyle/>
          <a:p>
            <a:pPr>
              <a:spcBef>
                <a:spcPct val="0"/>
              </a:spcBef>
              <a:buFontTx/>
              <a:buNone/>
            </a:pPr>
            <a:r>
              <a:rPr lang="en-US" sz="1600"/>
              <a:t>Show the parts of _________ and how they work.</a:t>
            </a:r>
          </a:p>
          <a:p>
            <a:pPr>
              <a:spcBef>
                <a:spcPct val="0"/>
              </a:spcBef>
              <a:buFontTx/>
              <a:buNone/>
            </a:pPr>
            <a:r>
              <a:rPr lang="en-US" sz="1600"/>
              <a:t>Explain why _______ works the way it does.</a:t>
            </a:r>
          </a:p>
          <a:p>
            <a:pPr>
              <a:spcBef>
                <a:spcPct val="0"/>
              </a:spcBef>
              <a:buFontTx/>
              <a:buNone/>
            </a:pPr>
            <a:r>
              <a:rPr lang="en-US" sz="1600"/>
              <a:t>Diagram how __________ affects __________________.</a:t>
            </a:r>
          </a:p>
          <a:p>
            <a:pPr>
              <a:spcBef>
                <a:spcPct val="0"/>
              </a:spcBef>
              <a:buFontTx/>
              <a:buNone/>
            </a:pPr>
            <a:r>
              <a:rPr lang="en-US" sz="1600"/>
              <a:t>Identify the key parts of _____________________.</a:t>
            </a:r>
          </a:p>
          <a:p>
            <a:pPr>
              <a:spcBef>
                <a:spcPct val="0"/>
              </a:spcBef>
              <a:buFontTx/>
              <a:buNone/>
            </a:pPr>
            <a:r>
              <a:rPr lang="en-US" sz="1600"/>
              <a:t>Present a step-by-step approach to _________________.</a:t>
            </a:r>
          </a:p>
        </p:txBody>
      </p:sp>
      <p:sp>
        <p:nvSpPr>
          <p:cNvPr id="35847" name="Text Box 7"/>
          <p:cNvSpPr txBox="1">
            <a:spLocks noChangeArrowheads="1"/>
          </p:cNvSpPr>
          <p:nvPr/>
        </p:nvSpPr>
        <p:spPr bwMode="auto">
          <a:xfrm>
            <a:off x="2514600" y="2413000"/>
            <a:ext cx="5562600" cy="403225"/>
          </a:xfrm>
          <a:prstGeom prst="rect">
            <a:avLst/>
          </a:prstGeom>
          <a:solidFill>
            <a:srgbClr val="CCCCFF"/>
          </a:solidFill>
          <a:ln w="9525">
            <a:solidFill>
              <a:schemeClr val="tx1"/>
            </a:solidFill>
            <a:miter lim="800000"/>
            <a:headEnd/>
            <a:tailEnd/>
          </a:ln>
          <a:effectLst/>
        </p:spPr>
        <p:txBody>
          <a:bodyPr>
            <a:prstTxWarp prst="textNoShape">
              <a:avLst/>
            </a:prstTxWarp>
            <a:spAutoFit/>
          </a:bodyPr>
          <a:lstStyle/>
          <a:p>
            <a:pPr>
              <a:lnSpc>
                <a:spcPct val="110000"/>
              </a:lnSpc>
              <a:spcBef>
                <a:spcPct val="0"/>
              </a:spcBef>
              <a:buFontTx/>
              <a:buNone/>
            </a:pPr>
            <a:r>
              <a:rPr lang="en-US" sz="1800" i="1"/>
              <a:t>Streetsmart – Contextual – Focus on Use</a:t>
            </a:r>
          </a:p>
        </p:txBody>
      </p:sp>
      <p:sp>
        <p:nvSpPr>
          <p:cNvPr id="35848" name="Text Box 8"/>
          <p:cNvSpPr txBox="1">
            <a:spLocks noChangeArrowheads="1"/>
          </p:cNvSpPr>
          <p:nvPr/>
        </p:nvSpPr>
        <p:spPr bwMode="auto">
          <a:xfrm>
            <a:off x="533400" y="2443163"/>
            <a:ext cx="1752600" cy="376237"/>
          </a:xfrm>
          <a:prstGeom prst="rect">
            <a:avLst/>
          </a:prstGeom>
          <a:solidFill>
            <a:srgbClr val="CCCCFF"/>
          </a:solidFill>
          <a:ln w="9525">
            <a:solidFill>
              <a:schemeClr val="tx1"/>
            </a:solidFill>
            <a:miter lim="800000"/>
            <a:headEnd/>
            <a:tailEnd/>
          </a:ln>
          <a:effectLst/>
        </p:spPr>
        <p:txBody>
          <a:bodyPr>
            <a:prstTxWarp prst="textNoShape">
              <a:avLst/>
            </a:prstTxWarp>
            <a:spAutoFit/>
          </a:bodyPr>
          <a:lstStyle/>
          <a:p>
            <a:pPr>
              <a:spcBef>
                <a:spcPct val="50000"/>
              </a:spcBef>
              <a:buFontTx/>
              <a:buNone/>
            </a:pPr>
            <a:r>
              <a:rPr lang="en-US" sz="1800" b="1"/>
              <a:t>PRACTICAL</a:t>
            </a:r>
          </a:p>
        </p:txBody>
      </p:sp>
      <p:sp>
        <p:nvSpPr>
          <p:cNvPr id="35849" name="Text Box 9"/>
          <p:cNvSpPr txBox="1">
            <a:spLocks noChangeArrowheads="1"/>
          </p:cNvSpPr>
          <p:nvPr/>
        </p:nvSpPr>
        <p:spPr bwMode="auto">
          <a:xfrm>
            <a:off x="762000" y="2895600"/>
            <a:ext cx="8027988" cy="1314450"/>
          </a:xfrm>
          <a:prstGeom prst="rect">
            <a:avLst/>
          </a:prstGeom>
          <a:noFill/>
          <a:ln w="9525">
            <a:noFill/>
            <a:miter lim="800000"/>
            <a:headEnd/>
            <a:tailEnd/>
          </a:ln>
          <a:effectLst/>
        </p:spPr>
        <p:txBody>
          <a:bodyPr>
            <a:prstTxWarp prst="textNoShape">
              <a:avLst/>
            </a:prstTxWarp>
            <a:spAutoFit/>
          </a:bodyPr>
          <a:lstStyle/>
          <a:p>
            <a:pPr>
              <a:spcBef>
                <a:spcPct val="0"/>
              </a:spcBef>
              <a:buFontTx/>
              <a:buNone/>
            </a:pPr>
            <a:r>
              <a:rPr lang="en-US" sz="1600"/>
              <a:t>Demonstrate how someone uses ________ in their life or work.</a:t>
            </a:r>
          </a:p>
          <a:p>
            <a:pPr>
              <a:spcBef>
                <a:spcPct val="0"/>
              </a:spcBef>
              <a:buFontTx/>
              <a:buNone/>
            </a:pPr>
            <a:r>
              <a:rPr lang="en-US" sz="1600"/>
              <a:t>Show how we could apply _____ to solve this real life problem ____.</a:t>
            </a:r>
          </a:p>
          <a:p>
            <a:pPr>
              <a:spcBef>
                <a:spcPct val="0"/>
              </a:spcBef>
              <a:buFontTx/>
              <a:buNone/>
            </a:pPr>
            <a:r>
              <a:rPr lang="en-US" sz="1600"/>
              <a:t>Based on your own experience, explain how _____ can be used.</a:t>
            </a:r>
          </a:p>
          <a:p>
            <a:pPr>
              <a:spcBef>
                <a:spcPct val="0"/>
              </a:spcBef>
              <a:buFontTx/>
              <a:buNone/>
            </a:pPr>
            <a:r>
              <a:rPr lang="en-US" sz="1600"/>
              <a:t>Here’s a problem at school, ________. Using your knowledge of 	______________, develop a plan to address the problem.</a:t>
            </a:r>
          </a:p>
        </p:txBody>
      </p:sp>
      <p:sp>
        <p:nvSpPr>
          <p:cNvPr id="35850" name="Text Box 10"/>
          <p:cNvSpPr txBox="1">
            <a:spLocks noChangeArrowheads="1"/>
          </p:cNvSpPr>
          <p:nvPr/>
        </p:nvSpPr>
        <p:spPr bwMode="auto">
          <a:xfrm>
            <a:off x="609600" y="4267200"/>
            <a:ext cx="1600200" cy="376238"/>
          </a:xfrm>
          <a:prstGeom prst="rect">
            <a:avLst/>
          </a:prstGeom>
          <a:solidFill>
            <a:srgbClr val="CCCCFF"/>
          </a:solidFill>
          <a:ln w="9525">
            <a:solidFill>
              <a:schemeClr val="tx1"/>
            </a:solidFill>
            <a:miter lim="800000"/>
            <a:headEnd/>
            <a:tailEnd/>
          </a:ln>
          <a:effectLst/>
        </p:spPr>
        <p:txBody>
          <a:bodyPr>
            <a:prstTxWarp prst="textNoShape">
              <a:avLst/>
            </a:prstTxWarp>
            <a:spAutoFit/>
          </a:bodyPr>
          <a:lstStyle/>
          <a:p>
            <a:pPr>
              <a:spcBef>
                <a:spcPct val="50000"/>
              </a:spcBef>
              <a:buFontTx/>
              <a:buNone/>
            </a:pPr>
            <a:r>
              <a:rPr lang="en-US" sz="1800" b="1"/>
              <a:t>CREATIVE</a:t>
            </a:r>
          </a:p>
        </p:txBody>
      </p:sp>
      <p:sp>
        <p:nvSpPr>
          <p:cNvPr id="35851" name="Text Box 11"/>
          <p:cNvSpPr txBox="1">
            <a:spLocks noChangeArrowheads="1"/>
          </p:cNvSpPr>
          <p:nvPr/>
        </p:nvSpPr>
        <p:spPr bwMode="auto">
          <a:xfrm>
            <a:off x="2362200" y="4267200"/>
            <a:ext cx="5715000" cy="376238"/>
          </a:xfrm>
          <a:prstGeom prst="rect">
            <a:avLst/>
          </a:prstGeom>
          <a:solidFill>
            <a:srgbClr val="CCCCFF"/>
          </a:solidFill>
          <a:ln w="9525">
            <a:solidFill>
              <a:schemeClr val="tx1"/>
            </a:solidFill>
            <a:miter lim="800000"/>
            <a:headEnd/>
            <a:tailEnd/>
          </a:ln>
          <a:effectLst/>
        </p:spPr>
        <p:txBody>
          <a:bodyPr>
            <a:prstTxWarp prst="textNoShape">
              <a:avLst/>
            </a:prstTxWarp>
            <a:spAutoFit/>
          </a:bodyPr>
          <a:lstStyle/>
          <a:p>
            <a:pPr>
              <a:spcBef>
                <a:spcPct val="50000"/>
              </a:spcBef>
              <a:buFontTx/>
              <a:buNone/>
            </a:pPr>
            <a:r>
              <a:rPr lang="en-US" sz="1800" i="1"/>
              <a:t>Innovator – Outside the Box – What If - Improver</a:t>
            </a:r>
          </a:p>
        </p:txBody>
      </p:sp>
      <p:sp>
        <p:nvSpPr>
          <p:cNvPr id="35852" name="Text Box 12"/>
          <p:cNvSpPr txBox="1">
            <a:spLocks noChangeArrowheads="1"/>
          </p:cNvSpPr>
          <p:nvPr/>
        </p:nvSpPr>
        <p:spPr bwMode="auto">
          <a:xfrm>
            <a:off x="838200" y="4724400"/>
            <a:ext cx="7772400" cy="1803400"/>
          </a:xfrm>
          <a:prstGeom prst="rect">
            <a:avLst/>
          </a:prstGeom>
          <a:noFill/>
          <a:ln w="9525">
            <a:noFill/>
            <a:miter lim="800000"/>
            <a:headEnd/>
            <a:tailEnd/>
          </a:ln>
          <a:effectLst/>
        </p:spPr>
        <p:txBody>
          <a:bodyPr>
            <a:prstTxWarp prst="textNoShape">
              <a:avLst/>
            </a:prstTxWarp>
            <a:spAutoFit/>
          </a:bodyPr>
          <a:lstStyle/>
          <a:p>
            <a:pPr>
              <a:spcBef>
                <a:spcPct val="0"/>
              </a:spcBef>
              <a:buFontTx/>
              <a:buNone/>
            </a:pPr>
            <a:r>
              <a:rPr lang="en-US" sz="1600"/>
              <a:t>Find a new way to show _____________.</a:t>
            </a:r>
          </a:p>
          <a:p>
            <a:pPr>
              <a:spcBef>
                <a:spcPct val="0"/>
              </a:spcBef>
              <a:buFontTx/>
              <a:buNone/>
            </a:pPr>
            <a:r>
              <a:rPr lang="en-US" sz="1600"/>
              <a:t>Use unusual materials to explain ________________.</a:t>
            </a:r>
          </a:p>
          <a:p>
            <a:pPr>
              <a:spcBef>
                <a:spcPct val="0"/>
              </a:spcBef>
              <a:buFontTx/>
              <a:buNone/>
            </a:pPr>
            <a:r>
              <a:rPr lang="en-US" sz="1600"/>
              <a:t>Use humor to show ____________________.</a:t>
            </a:r>
          </a:p>
          <a:p>
            <a:pPr>
              <a:spcBef>
                <a:spcPct val="0"/>
              </a:spcBef>
              <a:buFontTx/>
              <a:buNone/>
            </a:pPr>
            <a:r>
              <a:rPr lang="en-US" sz="1600"/>
              <a:t>Explain (show) a new and better way to ____________.</a:t>
            </a:r>
          </a:p>
          <a:p>
            <a:pPr>
              <a:spcBef>
                <a:spcPct val="0"/>
              </a:spcBef>
              <a:buFontTx/>
              <a:buNone/>
            </a:pPr>
            <a:r>
              <a:rPr lang="en-US" sz="1600"/>
              <a:t>Make connections between _____ and _____ to help us understand ____________.</a:t>
            </a:r>
          </a:p>
          <a:p>
            <a:pPr>
              <a:spcBef>
                <a:spcPct val="0"/>
              </a:spcBef>
              <a:buFontTx/>
              <a:buNone/>
            </a:pPr>
            <a:r>
              <a:rPr lang="en-US" sz="1600"/>
              <a:t>Become a ____ and use your “new” perspectives to help us think about ____________.</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9" name="Slide Number Placeholder 3"/>
          <p:cNvSpPr>
            <a:spLocks noGrp="1"/>
          </p:cNvSpPr>
          <p:nvPr>
            <p:ph type="sldNum" sz="quarter" idx="12"/>
          </p:nvPr>
        </p:nvSpPr>
        <p:spPr>
          <a:noFill/>
        </p:spPr>
        <p:txBody>
          <a:bodyPr/>
          <a:lstStyle/>
          <a:p>
            <a:fld id="{9A929BC8-9CA8-6647-970D-7C0F4E3DE7E1}" type="slidenum">
              <a:rPr lang="en-US" smtClean="0"/>
              <a:pPr/>
              <a:t>12</a:t>
            </a:fld>
            <a:endParaRPr lang="en-US" smtClean="0"/>
          </a:p>
        </p:txBody>
      </p:sp>
      <p:sp>
        <p:nvSpPr>
          <p:cNvPr id="131080" name="Rectangle 2"/>
          <p:cNvSpPr>
            <a:spLocks noChangeArrowheads="1"/>
          </p:cNvSpPr>
          <p:nvPr/>
        </p:nvSpPr>
        <p:spPr bwMode="auto">
          <a:xfrm>
            <a:off x="482600" y="254000"/>
            <a:ext cx="8102600" cy="863600"/>
          </a:xfrm>
          <a:prstGeom prst="rect">
            <a:avLst/>
          </a:prstGeom>
          <a:solidFill>
            <a:schemeClr val="accent1"/>
          </a:solidFill>
          <a:ln w="50800">
            <a:solidFill>
              <a:schemeClr val="tx1"/>
            </a:solidFill>
            <a:miter lim="800000"/>
            <a:headEnd/>
            <a:tailEnd/>
          </a:ln>
        </p:spPr>
        <p:txBody>
          <a:bodyPr wrap="none" anchor="ctr">
            <a:prstTxWarp prst="textNoShape">
              <a:avLst/>
            </a:prstTxWarp>
          </a:bodyPr>
          <a:lstStyle/>
          <a:p>
            <a:endParaRPr lang="en-US"/>
          </a:p>
        </p:txBody>
      </p:sp>
      <p:sp>
        <p:nvSpPr>
          <p:cNvPr id="131081" name="Rectangle 3"/>
          <p:cNvSpPr>
            <a:spLocks noChangeArrowheads="1"/>
          </p:cNvSpPr>
          <p:nvPr/>
        </p:nvSpPr>
        <p:spPr bwMode="auto">
          <a:xfrm>
            <a:off x="1104900" y="411163"/>
            <a:ext cx="6743700" cy="701675"/>
          </a:xfrm>
          <a:prstGeom prst="rect">
            <a:avLst/>
          </a:prstGeom>
          <a:noFill/>
          <a:ln w="9525">
            <a:noFill/>
            <a:miter lim="800000"/>
            <a:headEnd/>
            <a:tailEnd/>
          </a:ln>
        </p:spPr>
        <p:txBody>
          <a:bodyPr wrap="none" lIns="92075" tIns="46038" rIns="92075" bIns="46038">
            <a:prstTxWarp prst="textNoShape">
              <a:avLst/>
            </a:prstTxWarp>
            <a:spAutoFit/>
          </a:bodyPr>
          <a:lstStyle/>
          <a:p>
            <a:r>
              <a:rPr lang="en-US" sz="4000">
                <a:solidFill>
                  <a:schemeClr val="tx2"/>
                </a:solidFill>
              </a:rPr>
              <a:t>WHAT CAN BE ASSESSED?</a:t>
            </a:r>
          </a:p>
        </p:txBody>
      </p:sp>
      <p:sp>
        <p:nvSpPr>
          <p:cNvPr id="131082" name="Rectangle 4"/>
          <p:cNvSpPr>
            <a:spLocks noChangeArrowheads="1"/>
          </p:cNvSpPr>
          <p:nvPr/>
        </p:nvSpPr>
        <p:spPr bwMode="auto">
          <a:xfrm>
            <a:off x="136525" y="3214688"/>
            <a:ext cx="1014413" cy="519112"/>
          </a:xfrm>
          <a:prstGeom prst="rect">
            <a:avLst/>
          </a:prstGeom>
          <a:noFill/>
          <a:ln w="9525">
            <a:noFill/>
            <a:miter lim="800000"/>
            <a:headEnd/>
            <a:tailEnd/>
          </a:ln>
        </p:spPr>
        <p:txBody>
          <a:bodyPr wrap="none" lIns="92075" tIns="46038" rIns="92075" bIns="46038">
            <a:prstTxWarp prst="textNoShape">
              <a:avLst/>
            </a:prstTxWarp>
            <a:spAutoFit/>
          </a:bodyPr>
          <a:lstStyle/>
          <a:p>
            <a:r>
              <a:rPr lang="en-US" sz="2800"/>
              <a:t>Skills</a:t>
            </a:r>
          </a:p>
        </p:txBody>
      </p:sp>
      <p:sp>
        <p:nvSpPr>
          <p:cNvPr id="131083" name="Rectangle 5"/>
          <p:cNvSpPr>
            <a:spLocks noChangeArrowheads="1"/>
          </p:cNvSpPr>
          <p:nvPr/>
        </p:nvSpPr>
        <p:spPr bwMode="auto">
          <a:xfrm>
            <a:off x="898525" y="4814888"/>
            <a:ext cx="1587500" cy="519112"/>
          </a:xfrm>
          <a:prstGeom prst="rect">
            <a:avLst/>
          </a:prstGeom>
          <a:noFill/>
          <a:ln w="9525">
            <a:noFill/>
            <a:miter lim="800000"/>
            <a:headEnd/>
            <a:tailEnd/>
          </a:ln>
        </p:spPr>
        <p:txBody>
          <a:bodyPr wrap="none" lIns="92075" tIns="46038" rIns="92075" bIns="46038">
            <a:prstTxWarp prst="textNoShape">
              <a:avLst/>
            </a:prstTxWarp>
            <a:spAutoFit/>
          </a:bodyPr>
          <a:lstStyle/>
          <a:p>
            <a:r>
              <a:rPr lang="en-US" sz="2800"/>
              <a:t>Concepts</a:t>
            </a:r>
          </a:p>
        </p:txBody>
      </p:sp>
      <p:sp>
        <p:nvSpPr>
          <p:cNvPr id="131084" name="Rectangle 6"/>
          <p:cNvSpPr>
            <a:spLocks noChangeArrowheads="1"/>
          </p:cNvSpPr>
          <p:nvPr/>
        </p:nvSpPr>
        <p:spPr bwMode="auto">
          <a:xfrm>
            <a:off x="593725" y="1385888"/>
            <a:ext cx="2220913" cy="519112"/>
          </a:xfrm>
          <a:prstGeom prst="rect">
            <a:avLst/>
          </a:prstGeom>
          <a:noFill/>
          <a:ln w="9525">
            <a:noFill/>
            <a:miter lim="800000"/>
            <a:headEnd/>
            <a:tailEnd/>
          </a:ln>
        </p:spPr>
        <p:txBody>
          <a:bodyPr wrap="none" lIns="92075" tIns="46038" rIns="92075" bIns="46038">
            <a:prstTxWarp prst="textNoShape">
              <a:avLst/>
            </a:prstTxWarp>
            <a:spAutoFit/>
          </a:bodyPr>
          <a:lstStyle/>
          <a:p>
            <a:r>
              <a:rPr lang="en-US" sz="2800" u="sng">
                <a:solidFill>
                  <a:srgbClr val="0000FF"/>
                </a:solidFill>
              </a:rPr>
              <a:t>READINESS</a:t>
            </a:r>
          </a:p>
        </p:txBody>
      </p:sp>
      <p:sp>
        <p:nvSpPr>
          <p:cNvPr id="131085" name="Rectangle 7"/>
          <p:cNvSpPr>
            <a:spLocks noChangeArrowheads="1"/>
          </p:cNvSpPr>
          <p:nvPr/>
        </p:nvSpPr>
        <p:spPr bwMode="auto">
          <a:xfrm>
            <a:off x="4098925" y="1462088"/>
            <a:ext cx="1981200" cy="519112"/>
          </a:xfrm>
          <a:prstGeom prst="rect">
            <a:avLst/>
          </a:prstGeom>
          <a:noFill/>
          <a:ln w="9525">
            <a:noFill/>
            <a:miter lim="800000"/>
            <a:headEnd/>
            <a:tailEnd/>
          </a:ln>
        </p:spPr>
        <p:txBody>
          <a:bodyPr wrap="none" lIns="92075" tIns="46038" rIns="92075" bIns="46038">
            <a:prstTxWarp prst="textNoShape">
              <a:avLst/>
            </a:prstTxWarp>
            <a:spAutoFit/>
          </a:bodyPr>
          <a:lstStyle/>
          <a:p>
            <a:r>
              <a:rPr lang="en-US" sz="2800" u="sng">
                <a:solidFill>
                  <a:srgbClr val="FF0066"/>
                </a:solidFill>
              </a:rPr>
              <a:t>INTEREST</a:t>
            </a:r>
          </a:p>
        </p:txBody>
      </p:sp>
      <p:sp>
        <p:nvSpPr>
          <p:cNvPr id="131086" name="Rectangle 8"/>
          <p:cNvSpPr>
            <a:spLocks noChangeArrowheads="1"/>
          </p:cNvSpPr>
          <p:nvPr/>
        </p:nvSpPr>
        <p:spPr bwMode="auto">
          <a:xfrm>
            <a:off x="6662738" y="1385888"/>
            <a:ext cx="2100262" cy="94615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2800" u="sng">
                <a:solidFill>
                  <a:srgbClr val="006600"/>
                </a:solidFill>
              </a:rPr>
              <a:t>LEARNING</a:t>
            </a:r>
          </a:p>
          <a:p>
            <a:pPr algn="ctr"/>
            <a:r>
              <a:rPr lang="en-US" sz="2800" u="sng">
                <a:solidFill>
                  <a:srgbClr val="006600"/>
                </a:solidFill>
              </a:rPr>
              <a:t>PROFILE</a:t>
            </a:r>
          </a:p>
        </p:txBody>
      </p:sp>
      <p:sp>
        <p:nvSpPr>
          <p:cNvPr id="131087" name="Rectangle 9"/>
          <p:cNvSpPr>
            <a:spLocks noChangeArrowheads="1"/>
          </p:cNvSpPr>
          <p:nvPr/>
        </p:nvSpPr>
        <p:spPr bwMode="auto">
          <a:xfrm>
            <a:off x="1819275" y="2986088"/>
            <a:ext cx="1882775" cy="94615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2800"/>
              <a:t>Content</a:t>
            </a:r>
          </a:p>
          <a:p>
            <a:pPr algn="ctr"/>
            <a:r>
              <a:rPr lang="en-US" sz="2800"/>
              <a:t>Knowledge</a:t>
            </a:r>
          </a:p>
        </p:txBody>
      </p:sp>
      <p:sp>
        <p:nvSpPr>
          <p:cNvPr id="131088" name="Rectangle 10"/>
          <p:cNvSpPr>
            <a:spLocks noChangeArrowheads="1"/>
          </p:cNvSpPr>
          <p:nvPr/>
        </p:nvSpPr>
        <p:spPr bwMode="auto">
          <a:xfrm>
            <a:off x="3870325" y="2727325"/>
            <a:ext cx="2492375" cy="1187450"/>
          </a:xfrm>
          <a:prstGeom prst="rect">
            <a:avLst/>
          </a:prstGeom>
          <a:noFill/>
          <a:ln w="9525">
            <a:noFill/>
            <a:miter lim="800000"/>
            <a:headEnd/>
            <a:tailEnd/>
          </a:ln>
        </p:spPr>
        <p:txBody>
          <a:bodyPr wrap="none" lIns="92075" tIns="46038" rIns="92075" bIns="46038">
            <a:prstTxWarp prst="textNoShape">
              <a:avLst/>
            </a:prstTxWarp>
            <a:spAutoFit/>
          </a:bodyPr>
          <a:lstStyle/>
          <a:p>
            <a:pPr>
              <a:buFontTx/>
              <a:buChar char="•"/>
            </a:pPr>
            <a:r>
              <a:rPr lang="en-US" b="0"/>
              <a:t> </a:t>
            </a:r>
            <a:r>
              <a:rPr lang="en-US"/>
              <a:t>Interest Surveys</a:t>
            </a:r>
          </a:p>
          <a:p>
            <a:pPr>
              <a:buFontTx/>
              <a:buChar char="•"/>
            </a:pPr>
            <a:r>
              <a:rPr lang="en-US"/>
              <a:t> Interest Centers</a:t>
            </a:r>
          </a:p>
          <a:p>
            <a:pPr>
              <a:buFontTx/>
              <a:buChar char="•"/>
            </a:pPr>
            <a:r>
              <a:rPr lang="en-US"/>
              <a:t> Self-Selection</a:t>
            </a:r>
          </a:p>
        </p:txBody>
      </p:sp>
      <p:sp>
        <p:nvSpPr>
          <p:cNvPr id="131089" name="Rectangle 11"/>
          <p:cNvSpPr>
            <a:spLocks noChangeArrowheads="1"/>
          </p:cNvSpPr>
          <p:nvPr/>
        </p:nvSpPr>
        <p:spPr bwMode="auto">
          <a:xfrm>
            <a:off x="6465888" y="2651125"/>
            <a:ext cx="2725737" cy="1552575"/>
          </a:xfrm>
          <a:prstGeom prst="rect">
            <a:avLst/>
          </a:prstGeom>
          <a:noFill/>
          <a:ln w="9525">
            <a:noFill/>
            <a:miter lim="800000"/>
            <a:headEnd/>
            <a:tailEnd/>
          </a:ln>
        </p:spPr>
        <p:txBody>
          <a:bodyPr wrap="none" lIns="92075" tIns="46038" rIns="92075" bIns="46038">
            <a:prstTxWarp prst="textNoShape">
              <a:avLst/>
            </a:prstTxWarp>
            <a:spAutoFit/>
          </a:bodyPr>
          <a:lstStyle/>
          <a:p>
            <a:pPr>
              <a:buFontTx/>
              <a:buChar char="•"/>
            </a:pPr>
            <a:r>
              <a:rPr lang="en-US" b="0"/>
              <a:t> </a:t>
            </a:r>
            <a:r>
              <a:rPr lang="en-US"/>
              <a:t>Areas of Strength</a:t>
            </a:r>
          </a:p>
          <a:p>
            <a:r>
              <a:rPr lang="en-US"/>
              <a:t>  and Weakness</a:t>
            </a:r>
          </a:p>
          <a:p>
            <a:pPr>
              <a:buFontTx/>
              <a:buChar char="•"/>
            </a:pPr>
            <a:r>
              <a:rPr lang="en-US"/>
              <a:t> Work Preferences</a:t>
            </a:r>
          </a:p>
          <a:p>
            <a:pPr>
              <a:buFontTx/>
              <a:buChar char="•"/>
            </a:pPr>
            <a:r>
              <a:rPr lang="en-US"/>
              <a:t> Self Awareness</a:t>
            </a:r>
          </a:p>
        </p:txBody>
      </p:sp>
      <p:sp>
        <p:nvSpPr>
          <p:cNvPr id="131090" name="Line 12"/>
          <p:cNvSpPr>
            <a:spLocks noChangeShapeType="1"/>
          </p:cNvSpPr>
          <p:nvPr/>
        </p:nvSpPr>
        <p:spPr bwMode="auto">
          <a:xfrm>
            <a:off x="1676400" y="1905000"/>
            <a:ext cx="0" cy="2590800"/>
          </a:xfrm>
          <a:prstGeom prst="line">
            <a:avLst/>
          </a:prstGeom>
          <a:noFill/>
          <a:ln w="50800">
            <a:solidFill>
              <a:schemeClr val="tx1"/>
            </a:solidFill>
            <a:round/>
            <a:headEnd type="none" w="sm" len="sm"/>
            <a:tailEnd type="stealth" w="med" len="lg"/>
          </a:ln>
        </p:spPr>
        <p:txBody>
          <a:bodyPr wrap="none" anchor="ctr">
            <a:prstTxWarp prst="textNoShape">
              <a:avLst/>
            </a:prstTxWarp>
          </a:bodyPr>
          <a:lstStyle/>
          <a:p>
            <a:endParaRPr lang="en-US"/>
          </a:p>
        </p:txBody>
      </p:sp>
      <p:sp>
        <p:nvSpPr>
          <p:cNvPr id="131091" name="Line 13"/>
          <p:cNvSpPr>
            <a:spLocks noChangeShapeType="1"/>
          </p:cNvSpPr>
          <p:nvPr/>
        </p:nvSpPr>
        <p:spPr bwMode="auto">
          <a:xfrm flipH="1" flipV="1">
            <a:off x="1828800" y="1981200"/>
            <a:ext cx="1066800" cy="1066800"/>
          </a:xfrm>
          <a:prstGeom prst="line">
            <a:avLst/>
          </a:prstGeom>
          <a:noFill/>
          <a:ln w="50800">
            <a:solidFill>
              <a:schemeClr val="tx1"/>
            </a:solidFill>
            <a:round/>
            <a:headEnd type="stealth" w="med" len="lg"/>
            <a:tailEnd type="none" w="sm" len="sm"/>
          </a:ln>
        </p:spPr>
        <p:txBody>
          <a:bodyPr wrap="none" anchor="ctr">
            <a:prstTxWarp prst="textNoShape">
              <a:avLst/>
            </a:prstTxWarp>
          </a:bodyPr>
          <a:lstStyle/>
          <a:p>
            <a:endParaRPr lang="en-US"/>
          </a:p>
        </p:txBody>
      </p:sp>
      <p:sp>
        <p:nvSpPr>
          <p:cNvPr id="131092" name="Line 14"/>
          <p:cNvSpPr>
            <a:spLocks noChangeShapeType="1"/>
          </p:cNvSpPr>
          <p:nvPr/>
        </p:nvSpPr>
        <p:spPr bwMode="auto">
          <a:xfrm flipH="1">
            <a:off x="609600" y="2057400"/>
            <a:ext cx="762000" cy="1066800"/>
          </a:xfrm>
          <a:prstGeom prst="line">
            <a:avLst/>
          </a:prstGeom>
          <a:noFill/>
          <a:ln w="50800">
            <a:solidFill>
              <a:schemeClr val="tx1"/>
            </a:solidFill>
            <a:round/>
            <a:headEnd type="none" w="sm" len="sm"/>
            <a:tailEnd type="stealth" w="med" len="lg"/>
          </a:ln>
        </p:spPr>
        <p:txBody>
          <a:bodyPr wrap="none" anchor="ctr">
            <a:prstTxWarp prst="textNoShape">
              <a:avLst/>
            </a:prstTxWarp>
          </a:bodyPr>
          <a:lstStyle/>
          <a:p>
            <a:endParaRPr lang="en-US"/>
          </a:p>
        </p:txBody>
      </p:sp>
      <p:sp>
        <p:nvSpPr>
          <p:cNvPr id="131093" name="Line 15"/>
          <p:cNvSpPr>
            <a:spLocks noChangeShapeType="1"/>
          </p:cNvSpPr>
          <p:nvPr/>
        </p:nvSpPr>
        <p:spPr bwMode="auto">
          <a:xfrm>
            <a:off x="3810000" y="1295400"/>
            <a:ext cx="0" cy="5257800"/>
          </a:xfrm>
          <a:prstGeom prst="line">
            <a:avLst/>
          </a:prstGeom>
          <a:noFill/>
          <a:ln w="76200">
            <a:solidFill>
              <a:schemeClr val="tx1"/>
            </a:solidFill>
            <a:round/>
            <a:headEnd type="none" w="sm" len="sm"/>
            <a:tailEnd type="none" w="sm" len="sm"/>
          </a:ln>
        </p:spPr>
        <p:txBody>
          <a:bodyPr wrap="none" anchor="ctr">
            <a:prstTxWarp prst="textNoShape">
              <a:avLst/>
            </a:prstTxWarp>
          </a:bodyPr>
          <a:lstStyle/>
          <a:p>
            <a:endParaRPr lang="en-US"/>
          </a:p>
        </p:txBody>
      </p:sp>
      <p:sp>
        <p:nvSpPr>
          <p:cNvPr id="131094" name="Line 16"/>
          <p:cNvSpPr>
            <a:spLocks noChangeShapeType="1"/>
          </p:cNvSpPr>
          <p:nvPr/>
        </p:nvSpPr>
        <p:spPr bwMode="auto">
          <a:xfrm>
            <a:off x="6400800" y="1295400"/>
            <a:ext cx="0" cy="5334000"/>
          </a:xfrm>
          <a:prstGeom prst="line">
            <a:avLst/>
          </a:prstGeom>
          <a:noFill/>
          <a:ln w="76200">
            <a:solidFill>
              <a:schemeClr val="tx1"/>
            </a:solidFill>
            <a:round/>
            <a:headEnd type="none" w="sm" len="sm"/>
            <a:tailEnd type="none" w="sm" len="sm"/>
          </a:ln>
        </p:spPr>
        <p:txBody>
          <a:bodyPr wrap="none" anchor="ctr">
            <a:prstTxWarp prst="textNoShape">
              <a:avLst/>
            </a:prstTxWarp>
          </a:bodyPr>
          <a:lstStyle/>
          <a:p>
            <a:endParaRPr lang="en-US"/>
          </a:p>
        </p:txBody>
      </p:sp>
      <p:graphicFrame>
        <p:nvGraphicFramePr>
          <p:cNvPr id="131074" name="Object 2"/>
          <p:cNvGraphicFramePr>
            <a:graphicFrameLocks/>
          </p:cNvGraphicFramePr>
          <p:nvPr/>
        </p:nvGraphicFramePr>
        <p:xfrm>
          <a:off x="2095500" y="4000500"/>
          <a:ext cx="1427163" cy="819150"/>
        </p:xfrm>
        <a:graphic>
          <a:graphicData uri="http://schemas.openxmlformats.org/presentationml/2006/ole">
            <p:oleObj spid="_x0000_s108551" name="ClipArt" r:id="rId3" imgW="1437277" imgH="828100" progId="">
              <p:embed/>
            </p:oleObj>
          </a:graphicData>
        </a:graphic>
      </p:graphicFrame>
      <p:graphicFrame>
        <p:nvGraphicFramePr>
          <p:cNvPr id="131075" name="Object 3"/>
          <p:cNvGraphicFramePr>
            <a:graphicFrameLocks/>
          </p:cNvGraphicFramePr>
          <p:nvPr/>
        </p:nvGraphicFramePr>
        <p:xfrm>
          <a:off x="28575" y="3657600"/>
          <a:ext cx="1158875" cy="1185863"/>
        </p:xfrm>
        <a:graphic>
          <a:graphicData uri="http://schemas.openxmlformats.org/presentationml/2006/ole">
            <p:oleObj spid="_x0000_s108552" name="ClipArt" r:id="rId4" imgW="1305832" imgH="1334427" progId="">
              <p:embed/>
            </p:oleObj>
          </a:graphicData>
        </a:graphic>
      </p:graphicFrame>
      <p:graphicFrame>
        <p:nvGraphicFramePr>
          <p:cNvPr id="131076" name="Object 4"/>
          <p:cNvGraphicFramePr>
            <a:graphicFrameLocks/>
          </p:cNvGraphicFramePr>
          <p:nvPr/>
        </p:nvGraphicFramePr>
        <p:xfrm>
          <a:off x="1085850" y="5476875"/>
          <a:ext cx="1466850" cy="762000"/>
        </p:xfrm>
        <a:graphic>
          <a:graphicData uri="http://schemas.openxmlformats.org/presentationml/2006/ole">
            <p:oleObj spid="_x0000_s108553" name="ClipArt" r:id="rId5" imgW="1477401" imgH="772061" progId="">
              <p:embed/>
            </p:oleObj>
          </a:graphicData>
        </a:graphic>
      </p:graphicFrame>
      <p:graphicFrame>
        <p:nvGraphicFramePr>
          <p:cNvPr id="131077" name="Object 5"/>
          <p:cNvGraphicFramePr>
            <a:graphicFrameLocks/>
          </p:cNvGraphicFramePr>
          <p:nvPr/>
        </p:nvGraphicFramePr>
        <p:xfrm>
          <a:off x="4333875" y="4257675"/>
          <a:ext cx="1370013" cy="1370013"/>
        </p:xfrm>
        <a:graphic>
          <a:graphicData uri="http://schemas.openxmlformats.org/presentationml/2006/ole">
            <p:oleObj spid="_x0000_s108554" name="ClipArt" r:id="rId6" imgW="1380167" imgH="1380167" progId="">
              <p:embed/>
            </p:oleObj>
          </a:graphicData>
        </a:graphic>
      </p:graphicFrame>
      <p:graphicFrame>
        <p:nvGraphicFramePr>
          <p:cNvPr id="131078" name="Object 6"/>
          <p:cNvGraphicFramePr>
            <a:graphicFrameLocks/>
          </p:cNvGraphicFramePr>
          <p:nvPr/>
        </p:nvGraphicFramePr>
        <p:xfrm>
          <a:off x="7075488" y="4343400"/>
          <a:ext cx="1528762" cy="1663700"/>
        </p:xfrm>
        <a:graphic>
          <a:graphicData uri="http://schemas.openxmlformats.org/presentationml/2006/ole">
            <p:oleObj spid="_x0000_s108555" name="ClipArt" r:id="rId7" imgW="3366767" imgH="3662529" progId="">
              <p:embed/>
            </p:oleObj>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1676400"/>
          </a:xfrm>
        </p:spPr>
        <p:txBody>
          <a:bodyPr/>
          <a:lstStyle/>
          <a:p>
            <a:pPr algn="l"/>
            <a:r>
              <a:rPr lang="en-US" sz="1800" b="1" dirty="0"/>
              <a:t>Three States of Matter     </a:t>
            </a:r>
            <a:br>
              <a:rPr lang="en-US" sz="1800" b="1" dirty="0"/>
            </a:br>
            <a:r>
              <a:rPr lang="en-US" sz="1800" b="1" dirty="0"/>
              <a:t>KNOW:</a:t>
            </a:r>
            <a:r>
              <a:rPr lang="en-US" sz="1800" dirty="0"/>
              <a:t> </a:t>
            </a:r>
            <a:r>
              <a:rPr lang="en-US" sz="1800" dirty="0" smtClean="0"/>
              <a:t>	Three </a:t>
            </a:r>
            <a:r>
              <a:rPr lang="en-US" sz="1800" dirty="0"/>
              <a:t>states of matter: solid, liquid, and gas</a:t>
            </a:r>
            <a:br>
              <a:rPr lang="en-US" sz="1800" dirty="0"/>
            </a:br>
            <a:r>
              <a:rPr lang="en-US" sz="1800" b="1" dirty="0"/>
              <a:t>UNDERSTAND:</a:t>
            </a:r>
            <a:r>
              <a:rPr lang="en-US" sz="1800" dirty="0"/>
              <a:t> 	All matter has both mass and volume.</a:t>
            </a:r>
            <a:br>
              <a:rPr lang="en-US" sz="1800" dirty="0"/>
            </a:br>
            <a:r>
              <a:rPr lang="en-US" sz="1800" b="1" dirty="0"/>
              <a:t>DO:</a:t>
            </a:r>
            <a:r>
              <a:rPr lang="en-US" sz="1800" dirty="0"/>
              <a:t> 		Distinguish one state of matter from the others.</a:t>
            </a:r>
            <a:br>
              <a:rPr lang="en-US" sz="1800" dirty="0"/>
            </a:br>
            <a:r>
              <a:rPr lang="en-US" sz="1800" dirty="0"/>
              <a:t>                	Show how one state of matter changes to the others.</a:t>
            </a:r>
          </a:p>
        </p:txBody>
      </p:sp>
      <p:graphicFrame>
        <p:nvGraphicFramePr>
          <p:cNvPr id="41987" name="Group 3"/>
          <p:cNvGraphicFramePr>
            <a:graphicFrameLocks noGrp="1"/>
          </p:cNvGraphicFramePr>
          <p:nvPr>
            <p:ph type="tbl" idx="1"/>
          </p:nvPr>
        </p:nvGraphicFramePr>
        <p:xfrm>
          <a:off x="457200" y="1748430"/>
          <a:ext cx="8305800" cy="4876801"/>
        </p:xfrm>
        <a:graphic>
          <a:graphicData uri="http://schemas.openxmlformats.org/drawingml/2006/table">
            <a:tbl>
              <a:tblPr/>
              <a:tblGrid>
                <a:gridCol w="685800"/>
                <a:gridCol w="7620000"/>
              </a:tblGrid>
              <a:tr h="1547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Arial" pitchFamily="-108" charset="0"/>
                        <a:ea typeface="Arial" pitchFamily="-108" charset="0"/>
                        <a:cs typeface="Arial" pitchFamily="-10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8" charset="0"/>
                          <a:ea typeface="Arial" pitchFamily="-108" charset="0"/>
                          <a:cs typeface="Arial" pitchFamily="-108" charset="0"/>
                        </a:rPr>
                        <a:t>Choose three items from out classroom that are all in different states of matter.  Show how each item is in a different state of matter in comparison to the other two items.  Use terms like mass and volume to explain your answer.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8" charset="0"/>
                          <a:ea typeface="Arial" pitchFamily="-108" charset="0"/>
                          <a:cs typeface="Arial" pitchFamily="-108" charset="0"/>
                        </a:rPr>
                        <a:t>Use the idea of water, ice, and vapor to create a chart to show how these 3 things change from one state to another. Include condensation, evaporation, melting point, freezing point, expanding, and contracting in your chart.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47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Arial" pitchFamily="-108" charset="0"/>
                        <a:ea typeface="Arial" pitchFamily="-108" charset="0"/>
                        <a:cs typeface="Arial" pitchFamily="-10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8" charset="0"/>
                          <a:ea typeface="Arial" pitchFamily="-108" charset="0"/>
                          <a:cs typeface="Arial" pitchFamily="-108" charset="0"/>
                        </a:rPr>
                        <a:t>Create three imaginative items to demonstrate different states of matter.  Make an illustration of each item and explain why each one fit into the state it is in .  Use mass and volume in your explanation.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a:ln>
                            <a:noFill/>
                          </a:ln>
                          <a:solidFill>
                            <a:schemeClr val="tx1"/>
                          </a:solidFill>
                          <a:effectLst/>
                          <a:latin typeface="Arial" pitchFamily="-108" charset="0"/>
                          <a:ea typeface="Arial" pitchFamily="-108" charset="0"/>
                          <a:cs typeface="Arial" pitchFamily="-108" charset="0"/>
                        </a:rPr>
                        <a:t>Make a visually appealing poster to teach second graders how each state changes into the other states.  Be sure the way you teach is original.  Show condensation, evaporation, melting point, freezing point, expanding, and contracting in your poster.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8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pitchFamily="-108" charset="0"/>
                        <a:ea typeface="Arial" pitchFamily="-108" charset="0"/>
                        <a:cs typeface="Arial" pitchFamily="-10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tx1"/>
                          </a:solidFill>
                          <a:effectLst/>
                          <a:latin typeface="Arial" pitchFamily="-108" charset="0"/>
                          <a:ea typeface="Arial" pitchFamily="-108" charset="0"/>
                          <a:cs typeface="Arial" pitchFamily="-108" charset="0"/>
                        </a:rPr>
                        <a:t>There are three mysterious objects in a box on a museum shelf.  Their states of matter are not yet identified.  Your task is to figure out the state of matter for each one.  Design a museum exhibit for the 3.  Use the terms mass and volume in your exhibit signs.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tx1"/>
                          </a:solidFill>
                          <a:effectLst/>
                          <a:latin typeface="Arial" pitchFamily="-108" charset="0"/>
                          <a:ea typeface="Arial" pitchFamily="-108" charset="0"/>
                          <a:cs typeface="Arial" pitchFamily="-108" charset="0"/>
                        </a:rPr>
                        <a:t>There is a close friend of yours who does not understand how one state of matter changes into another.  You want to help your friend out.  Write out how you would explain to your friend using all this terms: condensation, evaporation, melting point, freezing point, expanding, and contracting.  Make your explanation as clear as you can.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2001" name="Text Box 17"/>
          <p:cNvSpPr txBox="1">
            <a:spLocks noChangeArrowheads="1"/>
          </p:cNvSpPr>
          <p:nvPr/>
        </p:nvSpPr>
        <p:spPr bwMode="auto">
          <a:xfrm rot="-10942061">
            <a:off x="609600" y="1752600"/>
            <a:ext cx="228600" cy="1293813"/>
          </a:xfrm>
          <a:prstGeom prst="rect">
            <a:avLst/>
          </a:prstGeom>
          <a:noFill/>
          <a:ln w="9525">
            <a:noFill/>
            <a:miter lim="800000"/>
            <a:headEnd/>
            <a:tailEnd/>
          </a:ln>
          <a:effectLst/>
        </p:spPr>
        <p:txBody>
          <a:bodyPr vert="eaVert">
            <a:prstTxWarp prst="textNoShape">
              <a:avLst/>
            </a:prstTxWarp>
          </a:bodyPr>
          <a:lstStyle/>
          <a:p>
            <a:pPr algn="ctr">
              <a:spcBef>
                <a:spcPct val="50000"/>
              </a:spcBef>
              <a:buFontTx/>
              <a:buNone/>
            </a:pPr>
            <a:r>
              <a:rPr lang="en-US" sz="1800" b="1"/>
              <a:t>Analytical</a:t>
            </a:r>
          </a:p>
        </p:txBody>
      </p:sp>
      <p:sp>
        <p:nvSpPr>
          <p:cNvPr id="42002" name="Text Box 18"/>
          <p:cNvSpPr txBox="1">
            <a:spLocks noChangeArrowheads="1"/>
          </p:cNvSpPr>
          <p:nvPr/>
        </p:nvSpPr>
        <p:spPr bwMode="auto">
          <a:xfrm rot="16200000">
            <a:off x="134144" y="5428456"/>
            <a:ext cx="1317625" cy="366713"/>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lang="en-US" sz="1800" b="1"/>
              <a:t>Practical</a:t>
            </a:r>
          </a:p>
        </p:txBody>
      </p:sp>
      <p:sp>
        <p:nvSpPr>
          <p:cNvPr id="42003" name="Text Box 19"/>
          <p:cNvSpPr txBox="1">
            <a:spLocks noChangeArrowheads="1"/>
          </p:cNvSpPr>
          <p:nvPr/>
        </p:nvSpPr>
        <p:spPr bwMode="auto">
          <a:xfrm rot="10800000">
            <a:off x="533400" y="3276600"/>
            <a:ext cx="609600" cy="1190625"/>
          </a:xfrm>
          <a:prstGeom prst="rect">
            <a:avLst/>
          </a:prstGeom>
          <a:noFill/>
          <a:ln w="9525">
            <a:noFill/>
            <a:miter lim="800000"/>
            <a:headEnd/>
            <a:tailEnd/>
          </a:ln>
          <a:effectLst/>
        </p:spPr>
        <p:txBody>
          <a:bodyPr vert="eaVert">
            <a:prstTxWarp prst="textNoShape">
              <a:avLst/>
            </a:prstTxWarp>
          </a:bodyPr>
          <a:lstStyle/>
          <a:p>
            <a:pPr algn="ctr">
              <a:spcBef>
                <a:spcPct val="50000"/>
              </a:spcBef>
              <a:buFontTx/>
              <a:buNone/>
            </a:pPr>
            <a:r>
              <a:rPr lang="en-US" sz="1800" b="1"/>
              <a:t>Creative</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7980363" cy="838200"/>
          </a:xfrm>
        </p:spPr>
        <p:txBody>
          <a:bodyPr/>
          <a:lstStyle/>
          <a:p>
            <a:pPr algn="r"/>
            <a:r>
              <a:rPr lang="en-US"/>
              <a:t>A Science Example: </a:t>
            </a:r>
            <a:r>
              <a:rPr lang="en-US" i="1"/>
              <a:t>Migration</a:t>
            </a:r>
          </a:p>
        </p:txBody>
      </p:sp>
      <p:sp>
        <p:nvSpPr>
          <p:cNvPr id="43011" name="Rectangle 3"/>
          <p:cNvSpPr>
            <a:spLocks noGrp="1" noChangeArrowheads="1"/>
          </p:cNvSpPr>
          <p:nvPr>
            <p:ph type="body" idx="1"/>
          </p:nvPr>
        </p:nvSpPr>
        <p:spPr>
          <a:xfrm>
            <a:off x="457200" y="2514600"/>
            <a:ext cx="8229600" cy="4191000"/>
          </a:xfrm>
        </p:spPr>
        <p:txBody>
          <a:bodyPr/>
          <a:lstStyle/>
          <a:p>
            <a:pPr>
              <a:lnSpc>
                <a:spcPct val="80000"/>
              </a:lnSpc>
            </a:pPr>
            <a:r>
              <a:rPr lang="en-US" sz="1400" b="1" u="sng"/>
              <a:t>Analytical</a:t>
            </a:r>
            <a:r>
              <a:rPr lang="en-US" sz="1400"/>
              <a:t> – Find two animals that share a similar migration pattern.  Chart their similarities and differences.  Be sure to include information on each animal’s characteristics, habitat(s), adaptations, needs, migratory path, movement time frames, etc., as well as the reasoning behind these facts.   Include an explanation as to why you think they share this pattern.</a:t>
            </a:r>
          </a:p>
          <a:p>
            <a:pPr>
              <a:lnSpc>
                <a:spcPct val="80000"/>
              </a:lnSpc>
            </a:pPr>
            <a:endParaRPr lang="en-US" sz="1400"/>
          </a:p>
          <a:p>
            <a:pPr>
              <a:lnSpc>
                <a:spcPct val="80000"/>
              </a:lnSpc>
            </a:pPr>
            <a:r>
              <a:rPr lang="en-US" sz="1400" b="1" u="sng"/>
              <a:t>Practical</a:t>
            </a:r>
            <a:r>
              <a:rPr lang="en-US" sz="1400"/>
              <a:t> – National Geographic has asked you to research the migratory habits of _________ (your choice).  They would like you to share your findings with other scientists AND to offer them recommendations about the best manner of observing in the future. Be sure to include information on the animal’s characteristics, habitat(s), adaptations, needs, migratory path, movement time frames, etc., as well as the reasoning behind these facts. Include a “How To” checklist for future scientists to use in their research pursuits of this animal.</a:t>
            </a:r>
          </a:p>
          <a:p>
            <a:pPr>
              <a:lnSpc>
                <a:spcPct val="80000"/>
              </a:lnSpc>
            </a:pPr>
            <a:endParaRPr lang="en-US" sz="1400"/>
          </a:p>
          <a:p>
            <a:pPr>
              <a:lnSpc>
                <a:spcPct val="80000"/>
              </a:lnSpc>
            </a:pPr>
            <a:r>
              <a:rPr lang="en-US" sz="1400" b="1" u="sng"/>
              <a:t>Creative</a:t>
            </a:r>
            <a:r>
              <a:rPr lang="en-US" sz="1400"/>
              <a:t> – You have just discovered a new species of ____________.  You have been given the honor of naming this new creature and sharing the fruits of your investigation with the scientific world via a journal article or presentation. Be sure to include information on this newly-discovered animal’s characteristics, habitat(s), adaptations, needs, migratory path, movement time frames, etc., as well as the reasoning behind these facts. Include a picture of the animal detailed enough that other scientists will be able to recognize it.</a:t>
            </a:r>
          </a:p>
          <a:p>
            <a:pPr>
              <a:lnSpc>
                <a:spcPct val="80000"/>
              </a:lnSpc>
            </a:pPr>
            <a:endParaRPr lang="en-US" sz="1400"/>
          </a:p>
          <a:p>
            <a:pPr>
              <a:lnSpc>
                <a:spcPct val="80000"/>
              </a:lnSpc>
            </a:pPr>
            <a:endParaRPr lang="en-US" sz="1400"/>
          </a:p>
          <a:p>
            <a:pPr>
              <a:lnSpc>
                <a:spcPct val="80000"/>
              </a:lnSpc>
              <a:buFontTx/>
              <a:buNone/>
            </a:pPr>
            <a:r>
              <a:rPr lang="en-US" sz="1400"/>
              <a:t>							</a:t>
            </a:r>
            <a:r>
              <a:rPr lang="en-US" sz="1200" b="1">
                <a:latin typeface="Times New Roman" pitchFamily="-108" charset="0"/>
              </a:rPr>
              <a:t>Kristi Doubet  05</a:t>
            </a:r>
          </a:p>
        </p:txBody>
      </p:sp>
      <p:sp>
        <p:nvSpPr>
          <p:cNvPr id="43012" name="Text Box 4"/>
          <p:cNvSpPr txBox="1">
            <a:spLocks noChangeArrowheads="1"/>
          </p:cNvSpPr>
          <p:nvPr/>
        </p:nvSpPr>
        <p:spPr bwMode="auto">
          <a:xfrm>
            <a:off x="685800" y="1295400"/>
            <a:ext cx="6248400" cy="10985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b="1"/>
              <a:t>Know:  animals’ traits and needs</a:t>
            </a:r>
          </a:p>
          <a:p>
            <a:pPr>
              <a:spcBef>
                <a:spcPct val="50000"/>
              </a:spcBef>
            </a:pPr>
            <a:r>
              <a:rPr lang="en-US" sz="1200" b="1"/>
              <a:t>Understand: that animals migrate in order to meet their needs.</a:t>
            </a:r>
          </a:p>
          <a:p>
            <a:pPr>
              <a:spcBef>
                <a:spcPct val="50000"/>
              </a:spcBef>
            </a:pPr>
            <a:r>
              <a:rPr lang="en-US" sz="1200" b="1"/>
              <a:t>Be able to: trace an animal’s migratory path and explain why it follows </a:t>
            </a:r>
          </a:p>
          <a:p>
            <a:pPr>
              <a:spcBef>
                <a:spcPct val="50000"/>
              </a:spcBef>
              <a:buFontTx/>
              <a:buNone/>
            </a:pPr>
            <a:r>
              <a:rPr lang="en-US" sz="1200" b="1"/>
              <a:t>	that pattern</a:t>
            </a:r>
          </a:p>
        </p:txBody>
      </p:sp>
      <p:pic>
        <p:nvPicPr>
          <p:cNvPr id="43013" name="Picture 5" descr="050619[1]"/>
          <p:cNvPicPr>
            <a:picLocks noChangeAspect="1" noChangeArrowheads="1"/>
          </p:cNvPicPr>
          <p:nvPr/>
        </p:nvPicPr>
        <p:blipFill>
          <a:blip r:embed="rId2"/>
          <a:srcRect/>
          <a:stretch>
            <a:fillRect/>
          </a:stretch>
        </p:blipFill>
        <p:spPr bwMode="auto">
          <a:xfrm>
            <a:off x="6781800" y="990600"/>
            <a:ext cx="2057400" cy="1371600"/>
          </a:xfrm>
          <a:prstGeom prst="rect">
            <a:avLst/>
          </a:prstGeom>
          <a:noFill/>
        </p:spPr>
      </p:pic>
      <p:sp>
        <p:nvSpPr>
          <p:cNvPr id="43014" name="Rectangle 6"/>
          <p:cNvSpPr>
            <a:spLocks noChangeArrowheads="1"/>
          </p:cNvSpPr>
          <p:nvPr/>
        </p:nvSpPr>
        <p:spPr bwMode="auto">
          <a:xfrm>
            <a:off x="6781800" y="990600"/>
            <a:ext cx="2057400" cy="1371600"/>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1026"/>
          <p:cNvSpPr>
            <a:spLocks noChangeArrowheads="1"/>
          </p:cNvSpPr>
          <p:nvPr/>
        </p:nvSpPr>
        <p:spPr bwMode="auto">
          <a:xfrm>
            <a:off x="152400" y="76200"/>
            <a:ext cx="8839200" cy="6629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pic>
        <p:nvPicPr>
          <p:cNvPr id="712707" name="Picture 1027"/>
          <p:cNvPicPr>
            <a:picLocks noChangeAspect="1" noChangeArrowheads="1"/>
          </p:cNvPicPr>
          <p:nvPr/>
        </p:nvPicPr>
        <p:blipFill>
          <a:blip r:embed="rId3"/>
          <a:srcRect/>
          <a:stretch>
            <a:fillRect/>
          </a:stretch>
        </p:blipFill>
        <p:spPr bwMode="auto">
          <a:xfrm rot="-863373">
            <a:off x="609600" y="1066800"/>
            <a:ext cx="1371600" cy="488950"/>
          </a:xfrm>
          <a:prstGeom prst="rect">
            <a:avLst/>
          </a:prstGeom>
          <a:noFill/>
        </p:spPr>
      </p:pic>
      <p:sp>
        <p:nvSpPr>
          <p:cNvPr id="712708" name="Text Box 1028"/>
          <p:cNvSpPr txBox="1">
            <a:spLocks noChangeArrowheads="1"/>
          </p:cNvSpPr>
          <p:nvPr/>
        </p:nvSpPr>
        <p:spPr bwMode="auto">
          <a:xfrm>
            <a:off x="762000" y="1524000"/>
            <a:ext cx="7696200" cy="3505200"/>
          </a:xfrm>
          <a:prstGeom prst="rect">
            <a:avLst/>
          </a:prstGeom>
          <a:noFill/>
          <a:ln w="9525">
            <a:noFill/>
            <a:miter lim="800000"/>
            <a:headEnd/>
            <a:tailEnd/>
          </a:ln>
          <a:effectLst/>
        </p:spPr>
        <p:txBody>
          <a:bodyPr>
            <a:prstTxWarp prst="textNoShape">
              <a:avLst/>
            </a:prstTxWarp>
            <a:spAutoFit/>
          </a:bodyPr>
          <a:lstStyle/>
          <a:p>
            <a:pPr eaLnBrk="0" hangingPunct="0"/>
            <a:r>
              <a:rPr lang="en-US" sz="2400">
                <a:latin typeface="Times" pitchFamily="-110" charset="0"/>
              </a:rPr>
              <a:t>              </a:t>
            </a:r>
            <a:r>
              <a:rPr lang="en-US" sz="2000" b="1">
                <a:latin typeface="Times" pitchFamily="-110" charset="0"/>
              </a:rPr>
              <a:t>Within one classroom, one might see, for example, Grade 3 students reading from the same pages of the anthology.  Some read the text easily and are presented with no challenges.  For others, the text is at an appropriate instructional level, but the students are not provided relevant instruction to more forward.  For yet others, the text is well beyond their instructional level, </a:t>
            </a:r>
          </a:p>
          <a:p>
            <a:pPr eaLnBrk="0" hangingPunct="0"/>
            <a:r>
              <a:rPr lang="en-US" sz="2000" b="1">
                <a:latin typeface="Times" pitchFamily="-110" charset="0"/>
              </a:rPr>
              <a:t>and they experience failure, and </a:t>
            </a:r>
          </a:p>
          <a:p>
            <a:pPr eaLnBrk="0" hangingPunct="0"/>
            <a:r>
              <a:rPr lang="en-US" sz="2000" b="1">
                <a:latin typeface="Times" pitchFamily="-110" charset="0"/>
              </a:rPr>
              <a:t>reinforcement of negative attitudes </a:t>
            </a:r>
          </a:p>
          <a:p>
            <a:pPr eaLnBrk="0" hangingPunct="0"/>
            <a:r>
              <a:rPr lang="en-US" sz="2000" b="1">
                <a:latin typeface="Times" pitchFamily="-110" charset="0"/>
              </a:rPr>
              <a:t>toward themselves and classroom </a:t>
            </a:r>
          </a:p>
          <a:p>
            <a:pPr eaLnBrk="0" hangingPunct="0"/>
            <a:r>
              <a:rPr lang="en-US" sz="2000" b="1">
                <a:latin typeface="Times" pitchFamily="-110" charset="0"/>
              </a:rPr>
              <a:t>learning.  This is one-size-fits-all </a:t>
            </a:r>
          </a:p>
          <a:p>
            <a:pPr eaLnBrk="0" hangingPunct="0"/>
            <a:r>
              <a:rPr lang="en-US" sz="2000" b="1">
                <a:latin typeface="Times" pitchFamily="-110" charset="0"/>
              </a:rPr>
              <a:t>instruction.</a:t>
            </a:r>
            <a:endParaRPr lang="en-US" sz="2400" b="1">
              <a:latin typeface="Times" pitchFamily="-110" charset="0"/>
            </a:endParaRPr>
          </a:p>
        </p:txBody>
      </p:sp>
      <p:sp>
        <p:nvSpPr>
          <p:cNvPr id="712709" name="Rectangle 1029"/>
          <p:cNvSpPr>
            <a:spLocks noChangeArrowheads="1"/>
          </p:cNvSpPr>
          <p:nvPr/>
        </p:nvSpPr>
        <p:spPr bwMode="auto">
          <a:xfrm>
            <a:off x="3429000" y="5105400"/>
            <a:ext cx="2209800" cy="3048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712710" name="Rectangle 1030"/>
          <p:cNvSpPr>
            <a:spLocks noChangeArrowheads="1"/>
          </p:cNvSpPr>
          <p:nvPr/>
        </p:nvSpPr>
        <p:spPr bwMode="auto">
          <a:xfrm>
            <a:off x="3276600" y="5562600"/>
            <a:ext cx="1752600" cy="2286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712711" name="Rectangle 1031"/>
          <p:cNvSpPr>
            <a:spLocks noChangeArrowheads="1"/>
          </p:cNvSpPr>
          <p:nvPr/>
        </p:nvSpPr>
        <p:spPr bwMode="auto">
          <a:xfrm>
            <a:off x="3276600" y="5029200"/>
            <a:ext cx="1752600" cy="1524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712712" name="Picture 1032"/>
          <p:cNvPicPr>
            <a:picLocks noChangeAspect="1" noChangeArrowheads="1"/>
          </p:cNvPicPr>
          <p:nvPr/>
        </p:nvPicPr>
        <p:blipFill>
          <a:blip r:embed="rId4"/>
          <a:srcRect/>
          <a:stretch>
            <a:fillRect/>
          </a:stretch>
        </p:blipFill>
        <p:spPr bwMode="auto">
          <a:xfrm>
            <a:off x="5638800" y="3276600"/>
            <a:ext cx="2971800" cy="3352800"/>
          </a:xfrm>
          <a:prstGeom prst="rect">
            <a:avLst/>
          </a:prstGeom>
          <a:noFill/>
        </p:spPr>
      </p:pic>
      <p:sp>
        <p:nvSpPr>
          <p:cNvPr id="712713" name="WordArt 1033"/>
          <p:cNvSpPr>
            <a:spLocks noChangeArrowheads="1" noChangeShapeType="1" noTextEdit="1"/>
          </p:cNvSpPr>
          <p:nvPr/>
        </p:nvSpPr>
        <p:spPr bwMode="auto">
          <a:xfrm>
            <a:off x="2133600" y="304800"/>
            <a:ext cx="4876800" cy="546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Bodoni SvtyTwo OS ITC TT-Bold"/>
                <a:ea typeface="Bodoni SvtyTwo OS ITC TT-Bold"/>
                <a:cs typeface="Bodoni SvtyTwo OS ITC TT-Bold"/>
              </a:rPr>
              <a:t>A Basis in Learning Theory</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ChangeArrowheads="1"/>
          </p:cNvSpPr>
          <p:nvPr/>
        </p:nvSpPr>
        <p:spPr bwMode="auto">
          <a:xfrm>
            <a:off x="76200" y="76200"/>
            <a:ext cx="8915400" cy="6629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pic>
        <p:nvPicPr>
          <p:cNvPr id="713731" name="Picture 3"/>
          <p:cNvPicPr>
            <a:picLocks noChangeAspect="1" noChangeArrowheads="1"/>
          </p:cNvPicPr>
          <p:nvPr/>
        </p:nvPicPr>
        <p:blipFill>
          <a:blip r:embed="rId3"/>
          <a:srcRect/>
          <a:stretch>
            <a:fillRect/>
          </a:stretch>
        </p:blipFill>
        <p:spPr bwMode="auto">
          <a:xfrm>
            <a:off x="2514600" y="762000"/>
            <a:ext cx="3886200" cy="2921000"/>
          </a:xfrm>
          <a:prstGeom prst="rect">
            <a:avLst/>
          </a:prstGeom>
          <a:noFill/>
          <a:ln w="9525">
            <a:noFill/>
            <a:miter lim="800000"/>
            <a:headEnd/>
            <a:tailEnd/>
          </a:ln>
          <a:effectLst/>
        </p:spPr>
      </p:pic>
      <p:sp>
        <p:nvSpPr>
          <p:cNvPr id="713732" name="Text Box 4"/>
          <p:cNvSpPr txBox="1">
            <a:spLocks noChangeArrowheads="1"/>
          </p:cNvSpPr>
          <p:nvPr/>
        </p:nvSpPr>
        <p:spPr bwMode="auto">
          <a:xfrm>
            <a:off x="931863" y="3886200"/>
            <a:ext cx="6840537" cy="2225675"/>
          </a:xfrm>
          <a:prstGeom prst="rect">
            <a:avLst/>
          </a:prstGeom>
          <a:noFill/>
          <a:ln w="9525">
            <a:noFill/>
            <a:miter lim="800000"/>
            <a:headEnd/>
            <a:tailEnd/>
          </a:ln>
          <a:effectLst/>
        </p:spPr>
        <p:txBody>
          <a:bodyPr wrap="none">
            <a:prstTxWarp prst="textNoShape">
              <a:avLst/>
            </a:prstTxWarp>
            <a:spAutoFit/>
          </a:bodyPr>
          <a:lstStyle/>
          <a:p>
            <a:pPr eaLnBrk="0" hangingPunct="0"/>
            <a:r>
              <a:rPr lang="en-US" sz="2000">
                <a:latin typeface="Times" pitchFamily="-110" charset="0"/>
              </a:rPr>
              <a:t>Within another classroom, one might see students reading </a:t>
            </a:r>
          </a:p>
          <a:p>
            <a:pPr eaLnBrk="0" hangingPunct="0"/>
            <a:r>
              <a:rPr lang="en-US" sz="2000">
                <a:latin typeface="Times" pitchFamily="-110" charset="0"/>
              </a:rPr>
              <a:t>different texts, having been matched to a text of an appropriate</a:t>
            </a:r>
          </a:p>
          <a:p>
            <a:pPr eaLnBrk="0" hangingPunct="0"/>
            <a:r>
              <a:rPr lang="en-US" sz="2000">
                <a:latin typeface="Times" pitchFamily="-110" charset="0"/>
              </a:rPr>
              <a:t>level of difficulty by the teacher on the basis of ongoing assess-</a:t>
            </a:r>
          </a:p>
          <a:p>
            <a:pPr eaLnBrk="0" hangingPunct="0"/>
            <a:r>
              <a:rPr lang="en-US" sz="2000">
                <a:latin typeface="Times" pitchFamily="-110" charset="0"/>
              </a:rPr>
              <a:t>ments of each student’s text level and in the light of the particular</a:t>
            </a:r>
          </a:p>
          <a:p>
            <a:pPr eaLnBrk="0" hangingPunct="0"/>
            <a:r>
              <a:rPr lang="en-US" sz="2000">
                <a:latin typeface="Times" pitchFamily="-110" charset="0"/>
              </a:rPr>
              <a:t>objectives of the lesson.  This is focused teaching.  Needless</a:t>
            </a:r>
          </a:p>
          <a:p>
            <a:pPr eaLnBrk="0" hangingPunct="0"/>
            <a:r>
              <a:rPr lang="en-US" sz="2000">
                <a:latin typeface="Times" pitchFamily="-110" charset="0"/>
              </a:rPr>
              <a:t>to say, both examples of one-size-fits-all instruction and focused</a:t>
            </a:r>
          </a:p>
          <a:p>
            <a:pPr eaLnBrk="0" hangingPunct="0"/>
            <a:r>
              <a:rPr lang="en-US" sz="2000">
                <a:latin typeface="Times" pitchFamily="-110" charset="0"/>
              </a:rPr>
              <a:t>teaching can be found across all subjects and all grade levels.</a:t>
            </a:r>
          </a:p>
        </p:txBody>
      </p:sp>
      <p:sp>
        <p:nvSpPr>
          <p:cNvPr id="713734" name="WordArt 6"/>
          <p:cNvSpPr>
            <a:spLocks noChangeArrowheads="1" noChangeShapeType="1" noTextEdit="1"/>
          </p:cNvSpPr>
          <p:nvPr/>
        </p:nvSpPr>
        <p:spPr bwMode="auto">
          <a:xfrm>
            <a:off x="2133600" y="304800"/>
            <a:ext cx="48768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Bodoni SvtyTwo OS ITC TT-Bold"/>
                <a:ea typeface="Bodoni SvtyTwo OS ITC TT-Bold"/>
                <a:cs typeface="Bodoni SvtyTwo OS ITC TT-Bold"/>
              </a:rPr>
              <a:t>A Basis in Learning Theory</a:t>
            </a:r>
          </a:p>
        </p:txBody>
      </p:sp>
      <p:sp>
        <p:nvSpPr>
          <p:cNvPr id="713735" name="Rectangle 7"/>
          <p:cNvSpPr>
            <a:spLocks noChangeArrowheads="1"/>
          </p:cNvSpPr>
          <p:nvPr/>
        </p:nvSpPr>
        <p:spPr bwMode="auto">
          <a:xfrm>
            <a:off x="457200" y="6248400"/>
            <a:ext cx="8305800" cy="304800"/>
          </a:xfrm>
          <a:prstGeom prst="rect">
            <a:avLst/>
          </a:prstGeom>
          <a:noFill/>
          <a:ln w="9525">
            <a:noFill/>
            <a:miter lim="800000"/>
            <a:headEnd/>
            <a:tailEnd/>
          </a:ln>
          <a:effectLst/>
        </p:spPr>
        <p:txBody>
          <a:bodyPr>
            <a:prstTxWarp prst="textNoShape">
              <a:avLst/>
            </a:prstTxWarp>
            <a:spAutoFit/>
          </a:bodyPr>
          <a:lstStyle/>
          <a:p>
            <a:pPr eaLnBrk="0" hangingPunct="0"/>
            <a:r>
              <a:rPr lang="en-US" sz="1400" u="sng">
                <a:latin typeface="Times" pitchFamily="-110" charset="0"/>
              </a:rPr>
              <a:t>Breakthrough</a:t>
            </a:r>
            <a:r>
              <a:rPr lang="en-US" sz="1400">
                <a:latin typeface="Times" pitchFamily="-110" charset="0"/>
              </a:rPr>
              <a:t> (2006) by Fullan, Hill, Crevola - Joint Publication by Corwin, Sage, and Sage Pub.India • p. 35</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3dvinci.net/BookGraphics/Intermediate3%20Puzzle1.png"/>
          <p:cNvPicPr>
            <a:picLocks noChangeAspect="1" noChangeArrowheads="1"/>
          </p:cNvPicPr>
          <p:nvPr/>
        </p:nvPicPr>
        <p:blipFill>
          <a:blip r:embed="rId2" cstate="print"/>
          <a:srcRect/>
          <a:stretch>
            <a:fillRect/>
          </a:stretch>
        </p:blipFill>
        <p:spPr bwMode="auto">
          <a:xfrm>
            <a:off x="4953000" y="2971800"/>
            <a:ext cx="3680808" cy="2971800"/>
          </a:xfrm>
          <a:prstGeom prst="rect">
            <a:avLst/>
          </a:prstGeom>
          <a:noFill/>
        </p:spPr>
      </p:pic>
      <p:sp>
        <p:nvSpPr>
          <p:cNvPr id="4" name="Rectangle 3"/>
          <p:cNvSpPr/>
          <p:nvPr/>
        </p:nvSpPr>
        <p:spPr>
          <a:xfrm>
            <a:off x="609600" y="228600"/>
            <a:ext cx="7771679"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thoughts or insights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are you having now</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that are new to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900385807.JPG"/>
          <p:cNvPicPr>
            <a:picLocks noChangeAspect="1"/>
          </p:cNvPicPr>
          <p:nvPr/>
        </p:nvPicPr>
        <p:blipFill>
          <a:blip r:embed="rId2"/>
          <a:stretch>
            <a:fillRect/>
          </a:stretch>
        </p:blipFill>
        <p:spPr>
          <a:xfrm>
            <a:off x="1371600" y="1371600"/>
            <a:ext cx="5867400" cy="4190999"/>
          </a:xfrm>
          <a:prstGeom prst="rect">
            <a:avLst/>
          </a:prstGeom>
        </p:spPr>
      </p:pic>
      <p:sp>
        <p:nvSpPr>
          <p:cNvPr id="5" name="TextBox 4"/>
          <p:cNvSpPr txBox="1"/>
          <p:nvPr/>
        </p:nvSpPr>
        <p:spPr>
          <a:xfrm>
            <a:off x="190500" y="294382"/>
            <a:ext cx="8724900" cy="584776"/>
          </a:xfrm>
          <a:prstGeom prst="rect">
            <a:avLst/>
          </a:prstGeom>
          <a:noFill/>
        </p:spPr>
        <p:txBody>
          <a:bodyPr wrap="square" rtlCol="0">
            <a:spAutoFit/>
          </a:bodyPr>
          <a:lstStyle/>
          <a:p>
            <a:r>
              <a:rPr lang="en-US" sz="3200" dirty="0" smtClean="0">
                <a:solidFill>
                  <a:srgbClr val="FF6600"/>
                </a:solidFill>
              </a:rPr>
              <a:t>KEEP THINKING..KEEP WATCHING YOUR STUDENTS</a:t>
            </a:r>
            <a:endParaRPr lang="en-US" sz="3200" dirty="0">
              <a:solidFill>
                <a:srgbClr val="FF6600"/>
              </a:solidFill>
            </a:endParaRPr>
          </a:p>
        </p:txBody>
      </p:sp>
      <p:sp>
        <p:nvSpPr>
          <p:cNvPr id="6" name="TextBox 5"/>
          <p:cNvSpPr txBox="1"/>
          <p:nvPr/>
        </p:nvSpPr>
        <p:spPr>
          <a:xfrm>
            <a:off x="1371600" y="5562599"/>
            <a:ext cx="6705600" cy="1077218"/>
          </a:xfrm>
          <a:prstGeom prst="rect">
            <a:avLst/>
          </a:prstGeom>
          <a:noFill/>
        </p:spPr>
        <p:txBody>
          <a:bodyPr wrap="square" rtlCol="0">
            <a:spAutoFit/>
          </a:bodyPr>
          <a:lstStyle/>
          <a:p>
            <a:r>
              <a:rPr lang="en-US" sz="3200" dirty="0" smtClean="0">
                <a:solidFill>
                  <a:srgbClr val="0000FF"/>
                </a:solidFill>
              </a:rPr>
              <a:t>KEEP LEARNING HOW TO MATCH CURRICULUM TO STUDENT NEEDS</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4"/>
          <p:cNvSpPr>
            <a:spLocks noGrp="1"/>
          </p:cNvSpPr>
          <p:nvPr>
            <p:ph type="sldNum" sz="quarter" idx="12"/>
          </p:nvPr>
        </p:nvSpPr>
        <p:spPr>
          <a:noFill/>
        </p:spPr>
        <p:txBody>
          <a:bodyPr/>
          <a:lstStyle/>
          <a:p>
            <a:fld id="{E3F810AF-25F1-774A-9E51-9DBAEE6286EF}" type="slidenum">
              <a:rPr lang="en-US" smtClean="0"/>
              <a:pPr/>
              <a:t>13</a:t>
            </a:fld>
            <a:endParaRPr lang="en-US" smtClean="0"/>
          </a:p>
        </p:txBody>
      </p:sp>
      <p:sp>
        <p:nvSpPr>
          <p:cNvPr id="119811" name="Rectangle 2"/>
          <p:cNvSpPr>
            <a:spLocks noGrp="1" noChangeArrowheads="1"/>
          </p:cNvSpPr>
          <p:nvPr>
            <p:ph type="title"/>
          </p:nvPr>
        </p:nvSpPr>
        <p:spPr>
          <a:xfrm>
            <a:off x="685800" y="304800"/>
            <a:ext cx="7772400" cy="1143000"/>
          </a:xfrm>
        </p:spPr>
        <p:txBody>
          <a:bodyPr/>
          <a:lstStyle/>
          <a:p>
            <a:pPr eaLnBrk="1" hangingPunct="1"/>
            <a:r>
              <a:rPr lang="en-US">
                <a:latin typeface="Tahoma" pitchFamily="-108" charset="0"/>
              </a:rPr>
              <a:t>What’s the Point?</a:t>
            </a:r>
          </a:p>
        </p:txBody>
      </p:sp>
      <p:sp>
        <p:nvSpPr>
          <p:cNvPr id="119812" name="AutoShape 3"/>
          <p:cNvSpPr>
            <a:spLocks noChangeArrowheads="1"/>
          </p:cNvSpPr>
          <p:nvPr/>
        </p:nvSpPr>
        <p:spPr bwMode="auto">
          <a:xfrm>
            <a:off x="1447800" y="2514600"/>
            <a:ext cx="990600" cy="2819400"/>
          </a:xfrm>
          <a:prstGeom prst="curvedDownArrow">
            <a:avLst>
              <a:gd name="adj1" fmla="val 20000"/>
              <a:gd name="adj2" fmla="val 40000"/>
              <a:gd name="adj3" fmla="val 94872"/>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19813" name="AutoShape 4"/>
          <p:cNvSpPr>
            <a:spLocks noChangeArrowheads="1"/>
          </p:cNvSpPr>
          <p:nvPr/>
        </p:nvSpPr>
        <p:spPr bwMode="auto">
          <a:xfrm>
            <a:off x="4114800" y="2514600"/>
            <a:ext cx="990600" cy="2819400"/>
          </a:xfrm>
          <a:prstGeom prst="curvedDownArrow">
            <a:avLst>
              <a:gd name="adj1" fmla="val 20000"/>
              <a:gd name="adj2" fmla="val 40000"/>
              <a:gd name="adj3" fmla="val 94872"/>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119814" name="AutoShape 5"/>
          <p:cNvSpPr>
            <a:spLocks noChangeArrowheads="1"/>
          </p:cNvSpPr>
          <p:nvPr/>
        </p:nvSpPr>
        <p:spPr bwMode="auto">
          <a:xfrm>
            <a:off x="6934200" y="2590800"/>
            <a:ext cx="990600" cy="2819400"/>
          </a:xfrm>
          <a:prstGeom prst="curvedDownArrow">
            <a:avLst>
              <a:gd name="adj1" fmla="val 20000"/>
              <a:gd name="adj2" fmla="val 40000"/>
              <a:gd name="adj3" fmla="val 94872"/>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119815" name="Text Box 6"/>
          <p:cNvSpPr txBox="1">
            <a:spLocks noChangeArrowheads="1"/>
          </p:cNvSpPr>
          <p:nvPr/>
        </p:nvSpPr>
        <p:spPr bwMode="auto">
          <a:xfrm>
            <a:off x="685800" y="1905000"/>
            <a:ext cx="2362200" cy="519113"/>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800">
                <a:latin typeface="Tempus Sans ITC" pitchFamily="82" charset="0"/>
              </a:rPr>
              <a:t>Readiness</a:t>
            </a:r>
          </a:p>
        </p:txBody>
      </p:sp>
      <p:sp>
        <p:nvSpPr>
          <p:cNvPr id="209927" name="Text Box 7"/>
          <p:cNvSpPr txBox="1">
            <a:spLocks noChangeArrowheads="1"/>
          </p:cNvSpPr>
          <p:nvPr/>
        </p:nvSpPr>
        <p:spPr bwMode="auto">
          <a:xfrm>
            <a:off x="685800" y="5334000"/>
            <a:ext cx="2362200" cy="519113"/>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800">
                <a:latin typeface="Tempus Sans ITC" pitchFamily="82" charset="0"/>
              </a:rPr>
              <a:t>Growth</a:t>
            </a:r>
          </a:p>
        </p:txBody>
      </p:sp>
      <p:sp>
        <p:nvSpPr>
          <p:cNvPr id="119817" name="Text Box 8"/>
          <p:cNvSpPr txBox="1">
            <a:spLocks noChangeArrowheads="1"/>
          </p:cNvSpPr>
          <p:nvPr/>
        </p:nvSpPr>
        <p:spPr bwMode="auto">
          <a:xfrm>
            <a:off x="3352800" y="1905000"/>
            <a:ext cx="2362200" cy="519113"/>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800">
                <a:latin typeface="Tempus Sans ITC" pitchFamily="82" charset="0"/>
              </a:rPr>
              <a:t>Interest</a:t>
            </a:r>
          </a:p>
        </p:txBody>
      </p:sp>
      <p:sp>
        <p:nvSpPr>
          <p:cNvPr id="119818" name="Text Box 9"/>
          <p:cNvSpPr txBox="1">
            <a:spLocks noChangeArrowheads="1"/>
          </p:cNvSpPr>
          <p:nvPr/>
        </p:nvSpPr>
        <p:spPr bwMode="auto">
          <a:xfrm>
            <a:off x="6248400" y="1524000"/>
            <a:ext cx="2286000" cy="946150"/>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800">
                <a:latin typeface="Tempus Sans ITC" pitchFamily="82" charset="0"/>
              </a:rPr>
              <a:t>Learning Profile</a:t>
            </a:r>
          </a:p>
        </p:txBody>
      </p:sp>
      <p:sp>
        <p:nvSpPr>
          <p:cNvPr id="209930" name="Text Box 10"/>
          <p:cNvSpPr txBox="1">
            <a:spLocks noChangeArrowheads="1"/>
          </p:cNvSpPr>
          <p:nvPr/>
        </p:nvSpPr>
        <p:spPr bwMode="auto">
          <a:xfrm>
            <a:off x="3429000" y="5334000"/>
            <a:ext cx="2362200" cy="519113"/>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800">
                <a:latin typeface="Tempus Sans ITC" pitchFamily="82" charset="0"/>
              </a:rPr>
              <a:t>Motivation</a:t>
            </a:r>
          </a:p>
        </p:txBody>
      </p:sp>
      <p:sp>
        <p:nvSpPr>
          <p:cNvPr id="209931" name="Text Box 11"/>
          <p:cNvSpPr txBox="1">
            <a:spLocks noChangeArrowheads="1"/>
          </p:cNvSpPr>
          <p:nvPr/>
        </p:nvSpPr>
        <p:spPr bwMode="auto">
          <a:xfrm>
            <a:off x="6172200" y="5410200"/>
            <a:ext cx="2362200" cy="519113"/>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800">
                <a:latin typeface="Tempus Sans ITC" pitchFamily="82" charset="0"/>
              </a:rPr>
              <a:t>Efficiency</a:t>
            </a:r>
          </a:p>
        </p:txBody>
      </p:sp>
      <p:sp>
        <p:nvSpPr>
          <p:cNvPr id="119821" name="Rectangle 12"/>
          <p:cNvSpPr>
            <a:spLocks noChangeArrowheads="1"/>
          </p:cNvSpPr>
          <p:nvPr/>
        </p:nvSpPr>
        <p:spPr bwMode="auto">
          <a:xfrm>
            <a:off x="228600" y="228600"/>
            <a:ext cx="8686800" cy="6400800"/>
          </a:xfrm>
          <a:prstGeom prst="rect">
            <a:avLst/>
          </a:prstGeom>
          <a:noFill/>
          <a:ln w="92075">
            <a:solidFill>
              <a:schemeClr val="tx1"/>
            </a:solidFill>
            <a:prstDash val="sysDot"/>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9927"/>
                                        </p:tgtEl>
                                        <p:attrNameLst>
                                          <p:attrName>style.visibility</p:attrName>
                                        </p:attrNameLst>
                                      </p:cBhvr>
                                      <p:to>
                                        <p:strVal val="visible"/>
                                      </p:to>
                                    </p:set>
                                    <p:anim calcmode="lin" valueType="num">
                                      <p:cBhvr additive="base">
                                        <p:cTn id="7" dur="500" fill="hold"/>
                                        <p:tgtEl>
                                          <p:spTgt spid="209927"/>
                                        </p:tgtEl>
                                        <p:attrNameLst>
                                          <p:attrName>ppt_x</p:attrName>
                                        </p:attrNameLst>
                                      </p:cBhvr>
                                      <p:tavLst>
                                        <p:tav tm="0">
                                          <p:val>
                                            <p:strVal val="#ppt_x"/>
                                          </p:val>
                                        </p:tav>
                                        <p:tav tm="100000">
                                          <p:val>
                                            <p:strVal val="#ppt_x"/>
                                          </p:val>
                                        </p:tav>
                                      </p:tavLst>
                                    </p:anim>
                                    <p:anim calcmode="lin" valueType="num">
                                      <p:cBhvr additive="base">
                                        <p:cTn id="8" dur="500" fill="hold"/>
                                        <p:tgtEl>
                                          <p:spTgt spid="2099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9930"/>
                                        </p:tgtEl>
                                        <p:attrNameLst>
                                          <p:attrName>style.visibility</p:attrName>
                                        </p:attrNameLst>
                                      </p:cBhvr>
                                      <p:to>
                                        <p:strVal val="visible"/>
                                      </p:to>
                                    </p:set>
                                    <p:anim calcmode="lin" valueType="num">
                                      <p:cBhvr additive="base">
                                        <p:cTn id="13" dur="500" fill="hold"/>
                                        <p:tgtEl>
                                          <p:spTgt spid="209930"/>
                                        </p:tgtEl>
                                        <p:attrNameLst>
                                          <p:attrName>ppt_x</p:attrName>
                                        </p:attrNameLst>
                                      </p:cBhvr>
                                      <p:tavLst>
                                        <p:tav tm="0">
                                          <p:val>
                                            <p:strVal val="#ppt_x"/>
                                          </p:val>
                                        </p:tav>
                                        <p:tav tm="100000">
                                          <p:val>
                                            <p:strVal val="#ppt_x"/>
                                          </p:val>
                                        </p:tav>
                                      </p:tavLst>
                                    </p:anim>
                                    <p:anim calcmode="lin" valueType="num">
                                      <p:cBhvr additive="base">
                                        <p:cTn id="14" dur="500" fill="hold"/>
                                        <p:tgtEl>
                                          <p:spTgt spid="2099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9931"/>
                                        </p:tgtEl>
                                        <p:attrNameLst>
                                          <p:attrName>style.visibility</p:attrName>
                                        </p:attrNameLst>
                                      </p:cBhvr>
                                      <p:to>
                                        <p:strVal val="visible"/>
                                      </p:to>
                                    </p:set>
                                    <p:anim calcmode="lin" valueType="num">
                                      <p:cBhvr additive="base">
                                        <p:cTn id="19" dur="500" fill="hold"/>
                                        <p:tgtEl>
                                          <p:spTgt spid="209931"/>
                                        </p:tgtEl>
                                        <p:attrNameLst>
                                          <p:attrName>ppt_x</p:attrName>
                                        </p:attrNameLst>
                                      </p:cBhvr>
                                      <p:tavLst>
                                        <p:tav tm="0">
                                          <p:val>
                                            <p:strVal val="#ppt_x"/>
                                          </p:val>
                                        </p:tav>
                                        <p:tav tm="100000">
                                          <p:val>
                                            <p:strVal val="#ppt_x"/>
                                          </p:val>
                                        </p:tav>
                                      </p:tavLst>
                                    </p:anim>
                                    <p:anim calcmode="lin" valueType="num">
                                      <p:cBhvr additive="base">
                                        <p:cTn id="20" dur="500" fill="hold"/>
                                        <p:tgtEl>
                                          <p:spTgt spid="2099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7" grpId="0" autoUpdateAnimBg="0"/>
      <p:bldP spid="209930" grpId="0" autoUpdateAnimBg="0"/>
      <p:bldP spid="20993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09600" y="152400"/>
            <a:ext cx="8077200" cy="304800"/>
          </a:xfrm>
          <a:prstGeom prst="rect">
            <a:avLst/>
          </a:prstGeom>
          <a:noFill/>
          <a:ln w="9525">
            <a:noFill/>
            <a:miter lim="800000"/>
            <a:headEnd/>
            <a:tailEnd/>
          </a:ln>
        </p:spPr>
        <p:txBody>
          <a:bodyPr>
            <a:prstTxWarp prst="textNoShape">
              <a:avLst/>
            </a:prstTxWarp>
            <a:spAutoFit/>
          </a:bodyPr>
          <a:lstStyle/>
          <a:p>
            <a:pPr algn="ctr"/>
            <a:r>
              <a:rPr lang="en-US" sz="1400" b="1" dirty="0">
                <a:solidFill>
                  <a:srgbClr val="008000"/>
                </a:solidFill>
                <a:latin typeface="Georgia" pitchFamily="-100" charset="0"/>
              </a:rPr>
              <a:t>Differentiation of instruction</a:t>
            </a:r>
            <a:r>
              <a:rPr lang="en-US" sz="1400" b="1" dirty="0">
                <a:solidFill>
                  <a:srgbClr val="008000"/>
                </a:solidFill>
                <a:latin typeface="Arial" pitchFamily="-100" charset="0"/>
              </a:rPr>
              <a:t> </a:t>
            </a:r>
            <a:r>
              <a:rPr lang="en-US" sz="1400" b="1" dirty="0">
                <a:solidFill>
                  <a:srgbClr val="000000"/>
                </a:solidFill>
                <a:latin typeface="Arial" pitchFamily="-100" charset="0"/>
              </a:rPr>
              <a:t>is a teacher’s response to a learner’s needs</a:t>
            </a:r>
            <a:endParaRPr lang="en-US" sz="1400" dirty="0">
              <a:latin typeface="Arial" pitchFamily="-100" charset="0"/>
            </a:endParaRPr>
          </a:p>
        </p:txBody>
      </p:sp>
      <p:sp>
        <p:nvSpPr>
          <p:cNvPr id="71683" name="Line 3"/>
          <p:cNvSpPr>
            <a:spLocks noChangeShapeType="1"/>
          </p:cNvSpPr>
          <p:nvPr/>
        </p:nvSpPr>
        <p:spPr bwMode="auto">
          <a:xfrm>
            <a:off x="4724400" y="381000"/>
            <a:ext cx="0" cy="228600"/>
          </a:xfrm>
          <a:prstGeom prst="line">
            <a:avLst/>
          </a:prstGeom>
          <a:noFill/>
          <a:ln w="9525">
            <a:solidFill>
              <a:srgbClr val="000000"/>
            </a:solidFill>
            <a:round/>
            <a:headEnd/>
            <a:tailEnd type="triangle" w="med" len="med"/>
          </a:ln>
        </p:spPr>
        <p:txBody>
          <a:bodyPr wrap="none" anchor="ctr">
            <a:prstTxWarp prst="textNoShape">
              <a:avLst/>
            </a:prstTxWarp>
          </a:bodyPr>
          <a:lstStyle/>
          <a:p>
            <a:endParaRPr lang="en-US"/>
          </a:p>
        </p:txBody>
      </p:sp>
      <p:sp>
        <p:nvSpPr>
          <p:cNvPr id="71684" name="Text Box 4"/>
          <p:cNvSpPr txBox="1">
            <a:spLocks noChangeArrowheads="1"/>
          </p:cNvSpPr>
          <p:nvPr/>
        </p:nvSpPr>
        <p:spPr bwMode="auto">
          <a:xfrm>
            <a:off x="1371600" y="533400"/>
            <a:ext cx="7315200" cy="304800"/>
          </a:xfrm>
          <a:prstGeom prst="rect">
            <a:avLst/>
          </a:prstGeom>
          <a:noFill/>
          <a:ln w="9525">
            <a:noFill/>
            <a:miter lim="800000"/>
            <a:headEnd/>
            <a:tailEnd/>
          </a:ln>
        </p:spPr>
        <p:txBody>
          <a:bodyPr>
            <a:prstTxWarp prst="textNoShape">
              <a:avLst/>
            </a:prstTxWarp>
            <a:spAutoFit/>
          </a:bodyPr>
          <a:lstStyle/>
          <a:p>
            <a:pPr algn="ctr"/>
            <a:r>
              <a:rPr lang="en-US" sz="1400" b="1" dirty="0">
                <a:solidFill>
                  <a:srgbClr val="000000"/>
                </a:solidFill>
                <a:latin typeface="Arial" pitchFamily="-100" charset="0"/>
              </a:rPr>
              <a:t>Guided by general principles of differentiation, such as</a:t>
            </a:r>
            <a:endParaRPr lang="en-US" sz="1400" dirty="0">
              <a:latin typeface="Arial" pitchFamily="-100" charset="0"/>
            </a:endParaRPr>
          </a:p>
        </p:txBody>
      </p:sp>
      <p:sp>
        <p:nvSpPr>
          <p:cNvPr id="71685" name="Line 5"/>
          <p:cNvSpPr>
            <a:spLocks noChangeShapeType="1"/>
          </p:cNvSpPr>
          <p:nvPr/>
        </p:nvSpPr>
        <p:spPr bwMode="auto">
          <a:xfrm>
            <a:off x="4724400" y="762000"/>
            <a:ext cx="0" cy="304800"/>
          </a:xfrm>
          <a:prstGeom prst="line">
            <a:avLst/>
          </a:prstGeom>
          <a:noFill/>
          <a:ln w="9525">
            <a:solidFill>
              <a:srgbClr val="000000"/>
            </a:solidFill>
            <a:round/>
            <a:headEnd/>
            <a:tailEnd type="triangle" w="med" len="med"/>
          </a:ln>
        </p:spPr>
        <p:txBody>
          <a:bodyPr wrap="none" anchor="ctr">
            <a:prstTxWarp prst="textNoShape">
              <a:avLst/>
            </a:prstTxWarp>
          </a:bodyPr>
          <a:lstStyle/>
          <a:p>
            <a:endParaRPr lang="en-US"/>
          </a:p>
        </p:txBody>
      </p:sp>
      <p:sp>
        <p:nvSpPr>
          <p:cNvPr id="71686" name="Line 6"/>
          <p:cNvSpPr>
            <a:spLocks noChangeShapeType="1"/>
          </p:cNvSpPr>
          <p:nvPr/>
        </p:nvSpPr>
        <p:spPr bwMode="auto">
          <a:xfrm flipH="1">
            <a:off x="3124200" y="762000"/>
            <a:ext cx="1066800" cy="304800"/>
          </a:xfrm>
          <a:prstGeom prst="line">
            <a:avLst/>
          </a:prstGeom>
          <a:noFill/>
          <a:ln w="9525">
            <a:solidFill>
              <a:srgbClr val="000000"/>
            </a:solidFill>
            <a:round/>
            <a:headEnd/>
            <a:tailEnd type="triangle" w="med" len="med"/>
          </a:ln>
        </p:spPr>
        <p:txBody>
          <a:bodyPr wrap="none" anchor="ctr">
            <a:prstTxWarp prst="textNoShape">
              <a:avLst/>
            </a:prstTxWarp>
          </a:bodyPr>
          <a:lstStyle/>
          <a:p>
            <a:endParaRPr lang="en-US"/>
          </a:p>
        </p:txBody>
      </p:sp>
      <p:sp>
        <p:nvSpPr>
          <p:cNvPr id="71687" name="Line 7"/>
          <p:cNvSpPr>
            <a:spLocks noChangeShapeType="1"/>
          </p:cNvSpPr>
          <p:nvPr/>
        </p:nvSpPr>
        <p:spPr bwMode="auto">
          <a:xfrm>
            <a:off x="5257800" y="762000"/>
            <a:ext cx="1066800" cy="304800"/>
          </a:xfrm>
          <a:prstGeom prst="line">
            <a:avLst/>
          </a:prstGeom>
          <a:noFill/>
          <a:ln w="9525">
            <a:solidFill>
              <a:srgbClr val="000000"/>
            </a:solidFill>
            <a:round/>
            <a:headEnd/>
            <a:tailEnd type="triangle" w="med" len="med"/>
          </a:ln>
        </p:spPr>
        <p:txBody>
          <a:bodyPr wrap="none" anchor="ctr">
            <a:prstTxWarp prst="textNoShape">
              <a:avLst/>
            </a:prstTxWarp>
          </a:bodyPr>
          <a:lstStyle/>
          <a:p>
            <a:endParaRPr lang="en-US"/>
          </a:p>
        </p:txBody>
      </p:sp>
      <p:sp>
        <p:nvSpPr>
          <p:cNvPr id="71688" name="Text Box 8"/>
          <p:cNvSpPr txBox="1">
            <a:spLocks noChangeArrowheads="1"/>
          </p:cNvSpPr>
          <p:nvPr/>
        </p:nvSpPr>
        <p:spPr bwMode="auto">
          <a:xfrm>
            <a:off x="76200" y="1066800"/>
            <a:ext cx="3048000" cy="1039813"/>
          </a:xfrm>
          <a:prstGeom prst="rect">
            <a:avLst/>
          </a:prstGeom>
          <a:noFill/>
          <a:ln w="3175">
            <a:solidFill>
              <a:srgbClr val="000000"/>
            </a:solidFill>
            <a:miter lim="800000"/>
            <a:headEnd/>
            <a:tailEnd/>
          </a:ln>
        </p:spPr>
        <p:txBody>
          <a:bodyPr>
            <a:prstTxWarp prst="textNoShape">
              <a:avLst/>
            </a:prstTxWarp>
            <a:spAutoFit/>
          </a:bodyPr>
          <a:lstStyle/>
          <a:p>
            <a:pPr algn="ctr"/>
            <a:r>
              <a:rPr lang="en-US" sz="1200" b="1" dirty="0">
                <a:solidFill>
                  <a:schemeClr val="accent2">
                    <a:lumMod val="50000"/>
                  </a:schemeClr>
                </a:solidFill>
                <a:latin typeface="Garamond" pitchFamily="-100" charset="0"/>
              </a:rPr>
              <a:t>Respectful tasks</a:t>
            </a:r>
            <a:r>
              <a:rPr lang="en-US" sz="1200" dirty="0">
                <a:solidFill>
                  <a:schemeClr val="accent2">
                    <a:lumMod val="50000"/>
                  </a:schemeClr>
                </a:solidFill>
                <a:latin typeface="Garamond" pitchFamily="-100" charset="0"/>
              </a:rPr>
              <a:t> </a:t>
            </a:r>
            <a:r>
              <a:rPr lang="en-US" sz="1000" dirty="0">
                <a:solidFill>
                  <a:srgbClr val="000000"/>
                </a:solidFill>
                <a:latin typeface="Garamond" pitchFamily="-100" charset="0"/>
              </a:rPr>
              <a:t>are learning experiences matched to the needs of the student.  Tasks that are respectful of the learner honor the differences among students’ readiness levels (appropriately rigorous), areas of interest (engage the learner), and learning profile (attends to learner processing).</a:t>
            </a:r>
            <a:endParaRPr lang="en-US" sz="1000" b="1" dirty="0">
              <a:latin typeface="Garamond" pitchFamily="-100" charset="0"/>
            </a:endParaRPr>
          </a:p>
        </p:txBody>
      </p:sp>
      <p:sp>
        <p:nvSpPr>
          <p:cNvPr id="71689" name="Text Box 9"/>
          <p:cNvSpPr txBox="1">
            <a:spLocks noChangeArrowheads="1"/>
          </p:cNvSpPr>
          <p:nvPr/>
        </p:nvSpPr>
        <p:spPr bwMode="auto">
          <a:xfrm>
            <a:off x="6324600" y="1066800"/>
            <a:ext cx="2667000" cy="887413"/>
          </a:xfrm>
          <a:prstGeom prst="rect">
            <a:avLst/>
          </a:prstGeom>
          <a:noFill/>
          <a:ln w="3175">
            <a:solidFill>
              <a:srgbClr val="000000"/>
            </a:solidFill>
            <a:miter lim="800000"/>
            <a:headEnd/>
            <a:tailEnd/>
          </a:ln>
        </p:spPr>
        <p:txBody>
          <a:bodyPr>
            <a:prstTxWarp prst="textNoShape">
              <a:avLst/>
            </a:prstTxWarp>
            <a:spAutoFit/>
          </a:bodyPr>
          <a:lstStyle/>
          <a:p>
            <a:pPr algn="ctr"/>
            <a:r>
              <a:rPr lang="en-US" sz="1200" b="1" dirty="0">
                <a:solidFill>
                  <a:srgbClr val="800000"/>
                </a:solidFill>
                <a:latin typeface="Garamond" pitchFamily="-100" charset="0"/>
              </a:rPr>
              <a:t>Ongoing assessment and adjustment</a:t>
            </a:r>
            <a:r>
              <a:rPr lang="en-US" sz="1000" b="1" dirty="0">
                <a:solidFill>
                  <a:srgbClr val="800000"/>
                </a:solidFill>
                <a:latin typeface="Garamond" pitchFamily="-100" charset="0"/>
              </a:rPr>
              <a:t> </a:t>
            </a:r>
            <a:r>
              <a:rPr lang="en-US" sz="1000" dirty="0">
                <a:solidFill>
                  <a:srgbClr val="000000"/>
                </a:solidFill>
                <a:latin typeface="Garamond" pitchFamily="-100" charset="0"/>
              </a:rPr>
              <a:t>involves the use of pre-, ongoing, and post-assessment data on learner readiness, areas of interest, and learning profile to make adjustments in curriculum and instruction.  </a:t>
            </a:r>
            <a:endParaRPr lang="en-US" sz="1000" b="1" dirty="0">
              <a:latin typeface="Garamond" pitchFamily="-100" charset="0"/>
            </a:endParaRPr>
          </a:p>
        </p:txBody>
      </p:sp>
      <p:sp>
        <p:nvSpPr>
          <p:cNvPr id="71690" name="Text Box 10"/>
          <p:cNvSpPr txBox="1">
            <a:spLocks noChangeArrowheads="1"/>
          </p:cNvSpPr>
          <p:nvPr/>
        </p:nvSpPr>
        <p:spPr bwMode="auto">
          <a:xfrm>
            <a:off x="3276600" y="1066800"/>
            <a:ext cx="2895600" cy="1192213"/>
          </a:xfrm>
          <a:prstGeom prst="rect">
            <a:avLst/>
          </a:prstGeom>
          <a:noFill/>
          <a:ln w="3175">
            <a:solidFill>
              <a:srgbClr val="000000"/>
            </a:solidFill>
            <a:miter lim="800000"/>
            <a:headEnd/>
            <a:tailEnd/>
          </a:ln>
        </p:spPr>
        <p:txBody>
          <a:bodyPr>
            <a:prstTxWarp prst="textNoShape">
              <a:avLst/>
            </a:prstTxWarp>
            <a:spAutoFit/>
          </a:bodyPr>
          <a:lstStyle/>
          <a:p>
            <a:pPr algn="ctr"/>
            <a:r>
              <a:rPr lang="en-US" sz="1200" b="1" dirty="0">
                <a:solidFill>
                  <a:srgbClr val="FF0000"/>
                </a:solidFill>
                <a:latin typeface="Garamond" pitchFamily="-100" charset="0"/>
              </a:rPr>
              <a:t>Flexible grouping</a:t>
            </a:r>
            <a:r>
              <a:rPr lang="en-US" sz="1000" dirty="0">
                <a:solidFill>
                  <a:srgbClr val="FF0000"/>
                </a:solidFill>
                <a:latin typeface="Garamond" pitchFamily="-100" charset="0"/>
              </a:rPr>
              <a:t> </a:t>
            </a:r>
            <a:r>
              <a:rPr lang="en-US" sz="1000" dirty="0">
                <a:solidFill>
                  <a:srgbClr val="000000"/>
                </a:solidFill>
                <a:latin typeface="Garamond" pitchFamily="-100" charset="0"/>
              </a:rPr>
              <a:t>is characterized by the combination of whole group, small group, and independent work. Learners’ readiness, interests, and learning profiles serve as the basis for groups. </a:t>
            </a:r>
          </a:p>
          <a:p>
            <a:pPr algn="ctr"/>
            <a:r>
              <a:rPr lang="en-US" sz="1000" dirty="0">
                <a:solidFill>
                  <a:srgbClr val="000000"/>
                </a:solidFill>
                <a:latin typeface="Garamond" pitchFamily="-100" charset="0"/>
              </a:rPr>
              <a:t>Student groups remain flexible because they are responsive to changes in students’ readiness, interests, and learning profile.  </a:t>
            </a:r>
            <a:endParaRPr lang="en-US" sz="1000" b="1" dirty="0">
              <a:latin typeface="Arial" pitchFamily="-100" charset="0"/>
            </a:endParaRPr>
          </a:p>
        </p:txBody>
      </p:sp>
      <p:sp>
        <p:nvSpPr>
          <p:cNvPr id="71691" name="Text Box 11"/>
          <p:cNvSpPr txBox="1">
            <a:spLocks noChangeArrowheads="1"/>
          </p:cNvSpPr>
          <p:nvPr/>
        </p:nvSpPr>
        <p:spPr bwMode="auto">
          <a:xfrm>
            <a:off x="914400" y="2362200"/>
            <a:ext cx="7696200" cy="304800"/>
          </a:xfrm>
          <a:prstGeom prst="rect">
            <a:avLst/>
          </a:prstGeom>
          <a:noFill/>
          <a:ln w="9525">
            <a:noFill/>
            <a:miter lim="800000"/>
            <a:headEnd/>
            <a:tailEnd/>
          </a:ln>
        </p:spPr>
        <p:txBody>
          <a:bodyPr>
            <a:prstTxWarp prst="textNoShape">
              <a:avLst/>
            </a:prstTxWarp>
            <a:spAutoFit/>
          </a:bodyPr>
          <a:lstStyle/>
          <a:p>
            <a:pPr algn="ctr"/>
            <a:r>
              <a:rPr lang="en-US" sz="1400" b="1">
                <a:solidFill>
                  <a:srgbClr val="000000"/>
                </a:solidFill>
                <a:latin typeface="Arial" pitchFamily="-100" charset="0"/>
              </a:rPr>
              <a:t>With high quality curriculum for all learners as the foundation, teachers can differentiate</a:t>
            </a:r>
            <a:endParaRPr lang="en-US" sz="1400">
              <a:latin typeface="Arial" pitchFamily="-100" charset="0"/>
            </a:endParaRPr>
          </a:p>
        </p:txBody>
      </p:sp>
      <p:sp>
        <p:nvSpPr>
          <p:cNvPr id="71692" name="Rectangle 12" descr="Large grid"/>
          <p:cNvSpPr>
            <a:spLocks noChangeArrowheads="1"/>
          </p:cNvSpPr>
          <p:nvPr/>
        </p:nvSpPr>
        <p:spPr bwMode="auto">
          <a:xfrm>
            <a:off x="228600" y="2895600"/>
            <a:ext cx="2057400" cy="1371600"/>
          </a:xfrm>
          <a:prstGeom prst="rect">
            <a:avLst/>
          </a:prstGeom>
          <a:noFill/>
          <a:ln w="57150">
            <a:solidFill>
              <a:srgbClr val="000000"/>
            </a:solidFill>
            <a:miter lim="800000"/>
            <a:headEnd/>
            <a:tailEnd/>
          </a:ln>
        </p:spPr>
        <p:txBody>
          <a:bodyPr wrap="none" anchor="ctr">
            <a:prstTxWarp prst="textNoShape">
              <a:avLst/>
            </a:prstTxWarp>
          </a:bodyPr>
          <a:lstStyle/>
          <a:p>
            <a:endParaRPr lang="en-US"/>
          </a:p>
        </p:txBody>
      </p:sp>
      <p:sp>
        <p:nvSpPr>
          <p:cNvPr id="71693" name="Rectangle 13" descr="Large grid"/>
          <p:cNvSpPr>
            <a:spLocks noChangeArrowheads="1"/>
          </p:cNvSpPr>
          <p:nvPr/>
        </p:nvSpPr>
        <p:spPr bwMode="auto">
          <a:xfrm>
            <a:off x="2514600" y="2895600"/>
            <a:ext cx="1828800" cy="1371600"/>
          </a:xfrm>
          <a:prstGeom prst="rect">
            <a:avLst/>
          </a:prstGeom>
          <a:noFill/>
          <a:ln w="57150">
            <a:solidFill>
              <a:srgbClr val="000000"/>
            </a:solidFill>
            <a:miter lim="800000"/>
            <a:headEnd/>
            <a:tailEnd/>
          </a:ln>
        </p:spPr>
        <p:txBody>
          <a:bodyPr wrap="none" anchor="ctr">
            <a:prstTxWarp prst="textNoShape">
              <a:avLst/>
            </a:prstTxWarp>
          </a:bodyPr>
          <a:lstStyle/>
          <a:p>
            <a:endParaRPr lang="en-US"/>
          </a:p>
        </p:txBody>
      </p:sp>
      <p:sp>
        <p:nvSpPr>
          <p:cNvPr id="71694" name="Rectangle 14" descr="Large grid"/>
          <p:cNvSpPr>
            <a:spLocks noChangeArrowheads="1"/>
          </p:cNvSpPr>
          <p:nvPr/>
        </p:nvSpPr>
        <p:spPr bwMode="auto">
          <a:xfrm>
            <a:off x="6629400" y="2895600"/>
            <a:ext cx="2362200" cy="1371600"/>
          </a:xfrm>
          <a:prstGeom prst="rect">
            <a:avLst/>
          </a:prstGeom>
          <a:noFill/>
          <a:ln w="57150">
            <a:solidFill>
              <a:srgbClr val="000000"/>
            </a:solidFill>
            <a:miter lim="800000"/>
            <a:headEnd/>
            <a:tailEnd/>
          </a:ln>
        </p:spPr>
        <p:txBody>
          <a:bodyPr wrap="none" anchor="ctr">
            <a:prstTxWarp prst="textNoShape">
              <a:avLst/>
            </a:prstTxWarp>
          </a:bodyPr>
          <a:lstStyle/>
          <a:p>
            <a:endParaRPr lang="en-US"/>
          </a:p>
        </p:txBody>
      </p:sp>
      <p:sp>
        <p:nvSpPr>
          <p:cNvPr id="71695" name="Text Box 15"/>
          <p:cNvSpPr txBox="1">
            <a:spLocks noChangeArrowheads="1"/>
          </p:cNvSpPr>
          <p:nvPr/>
        </p:nvSpPr>
        <p:spPr bwMode="auto">
          <a:xfrm>
            <a:off x="228600" y="2895600"/>
            <a:ext cx="2133600" cy="1200150"/>
          </a:xfrm>
          <a:prstGeom prst="rect">
            <a:avLst/>
          </a:prstGeom>
          <a:noFill/>
          <a:ln w="9525">
            <a:noFill/>
            <a:miter lim="800000"/>
            <a:headEnd/>
            <a:tailEnd/>
          </a:ln>
        </p:spPr>
        <p:txBody>
          <a:bodyPr>
            <a:prstTxWarp prst="textNoShape">
              <a:avLst/>
            </a:prstTxWarp>
            <a:spAutoFit/>
          </a:bodyPr>
          <a:lstStyle/>
          <a:p>
            <a:pPr algn="ctr"/>
            <a:r>
              <a:rPr lang="en-US" sz="1200" b="1" dirty="0">
                <a:solidFill>
                  <a:srgbClr val="8000FF"/>
                </a:solidFill>
                <a:latin typeface="Garamond" pitchFamily="-100" charset="0"/>
              </a:rPr>
              <a:t>Content</a:t>
            </a:r>
          </a:p>
          <a:p>
            <a:r>
              <a:rPr lang="en-US" sz="1000" dirty="0">
                <a:solidFill>
                  <a:srgbClr val="000000"/>
                </a:solidFill>
                <a:latin typeface="Garamond" pitchFamily="-100" charset="0"/>
              </a:rPr>
              <a:t>Content is the what. Content is often defined by the standards of learning. The content is what students will know, understand, and be able to do as a result of the sequence  of teaching and learning.  </a:t>
            </a:r>
          </a:p>
        </p:txBody>
      </p:sp>
      <p:sp>
        <p:nvSpPr>
          <p:cNvPr id="71696" name="Text Box 16"/>
          <p:cNvSpPr txBox="1">
            <a:spLocks noChangeArrowheads="1"/>
          </p:cNvSpPr>
          <p:nvPr/>
        </p:nvSpPr>
        <p:spPr bwMode="auto">
          <a:xfrm>
            <a:off x="2514600" y="2895600"/>
            <a:ext cx="1828800" cy="1189038"/>
          </a:xfrm>
          <a:prstGeom prst="rect">
            <a:avLst/>
          </a:prstGeom>
          <a:noFill/>
          <a:ln w="9525">
            <a:noFill/>
            <a:miter lim="800000"/>
            <a:headEnd/>
            <a:tailEnd/>
          </a:ln>
        </p:spPr>
        <p:txBody>
          <a:bodyPr>
            <a:prstTxWarp prst="textNoShape">
              <a:avLst/>
            </a:prstTxWarp>
            <a:spAutoFit/>
          </a:bodyPr>
          <a:lstStyle/>
          <a:p>
            <a:pPr algn="ctr"/>
            <a:r>
              <a:rPr lang="en-US" sz="1200" b="1" dirty="0">
                <a:solidFill>
                  <a:srgbClr val="8000FF"/>
                </a:solidFill>
                <a:latin typeface="Garamond" pitchFamily="-100" charset="0"/>
              </a:rPr>
              <a:t>Process</a:t>
            </a:r>
          </a:p>
          <a:p>
            <a:r>
              <a:rPr lang="en-US" sz="1000" dirty="0">
                <a:solidFill>
                  <a:srgbClr val="000000"/>
                </a:solidFill>
                <a:latin typeface="Garamond" pitchFamily="-100" charset="0"/>
              </a:rPr>
              <a:t>Process is the how. Process is how students will make sense of the content.  The process is made up of the strategies and methods that form the sequence of teaching and learning.  </a:t>
            </a:r>
          </a:p>
        </p:txBody>
      </p:sp>
      <p:sp>
        <p:nvSpPr>
          <p:cNvPr id="71697" name="Rectangle 17" descr="Large grid"/>
          <p:cNvSpPr>
            <a:spLocks noChangeArrowheads="1"/>
          </p:cNvSpPr>
          <p:nvPr/>
        </p:nvSpPr>
        <p:spPr bwMode="auto">
          <a:xfrm>
            <a:off x="4572000" y="2895600"/>
            <a:ext cx="1828800" cy="1371600"/>
          </a:xfrm>
          <a:prstGeom prst="rect">
            <a:avLst/>
          </a:prstGeom>
          <a:noFill/>
          <a:ln w="57150">
            <a:solidFill>
              <a:srgbClr val="000000"/>
            </a:solidFill>
            <a:miter lim="800000"/>
            <a:headEnd/>
            <a:tailEnd/>
          </a:ln>
        </p:spPr>
        <p:txBody>
          <a:bodyPr wrap="none" anchor="ctr">
            <a:prstTxWarp prst="textNoShape">
              <a:avLst/>
            </a:prstTxWarp>
          </a:bodyPr>
          <a:lstStyle/>
          <a:p>
            <a:endParaRPr lang="en-US"/>
          </a:p>
        </p:txBody>
      </p:sp>
      <p:sp>
        <p:nvSpPr>
          <p:cNvPr id="71698" name="Text Box 18"/>
          <p:cNvSpPr txBox="1">
            <a:spLocks noChangeArrowheads="1"/>
          </p:cNvSpPr>
          <p:nvPr/>
        </p:nvSpPr>
        <p:spPr bwMode="auto">
          <a:xfrm>
            <a:off x="4572000" y="2895600"/>
            <a:ext cx="1905000" cy="1189038"/>
          </a:xfrm>
          <a:prstGeom prst="rect">
            <a:avLst/>
          </a:prstGeom>
          <a:noFill/>
          <a:ln w="9525">
            <a:noFill/>
            <a:miter lim="800000"/>
            <a:headEnd/>
            <a:tailEnd/>
          </a:ln>
        </p:spPr>
        <p:txBody>
          <a:bodyPr>
            <a:prstTxWarp prst="textNoShape">
              <a:avLst/>
            </a:prstTxWarp>
            <a:spAutoFit/>
          </a:bodyPr>
          <a:lstStyle/>
          <a:p>
            <a:pPr algn="ctr"/>
            <a:r>
              <a:rPr lang="en-US" sz="1200" b="1" dirty="0">
                <a:solidFill>
                  <a:srgbClr val="8000FF"/>
                </a:solidFill>
                <a:latin typeface="Garamond" pitchFamily="-100" charset="0"/>
              </a:rPr>
              <a:t>Product</a:t>
            </a:r>
            <a:endParaRPr lang="en-US" sz="1200" dirty="0">
              <a:solidFill>
                <a:srgbClr val="8000FF"/>
              </a:solidFill>
              <a:latin typeface="Garamond" pitchFamily="-100" charset="0"/>
            </a:endParaRPr>
          </a:p>
          <a:p>
            <a:r>
              <a:rPr lang="en-US" sz="1000" dirty="0">
                <a:solidFill>
                  <a:srgbClr val="000000"/>
                </a:solidFill>
                <a:latin typeface="Garamond" pitchFamily="-100" charset="0"/>
              </a:rPr>
              <a:t>Products are the vehicles by which students demonstrate their knowledge, understanding, and skills.  They are the tools teachers use to assess student progress toward the content goals.</a:t>
            </a:r>
          </a:p>
        </p:txBody>
      </p:sp>
      <p:sp>
        <p:nvSpPr>
          <p:cNvPr id="71699" name="Text Box 19"/>
          <p:cNvSpPr txBox="1">
            <a:spLocks noChangeArrowheads="1"/>
          </p:cNvSpPr>
          <p:nvPr/>
        </p:nvSpPr>
        <p:spPr bwMode="auto">
          <a:xfrm>
            <a:off x="6629400" y="2895600"/>
            <a:ext cx="2514600" cy="1341438"/>
          </a:xfrm>
          <a:prstGeom prst="rect">
            <a:avLst/>
          </a:prstGeom>
          <a:noFill/>
          <a:ln w="9525">
            <a:noFill/>
            <a:miter lim="800000"/>
            <a:headEnd/>
            <a:tailEnd/>
          </a:ln>
        </p:spPr>
        <p:txBody>
          <a:bodyPr>
            <a:prstTxWarp prst="textNoShape">
              <a:avLst/>
            </a:prstTxWarp>
            <a:spAutoFit/>
          </a:bodyPr>
          <a:lstStyle/>
          <a:p>
            <a:pPr algn="ctr"/>
            <a:r>
              <a:rPr lang="en-US" sz="1200" b="1" dirty="0">
                <a:solidFill>
                  <a:srgbClr val="8000FF"/>
                </a:solidFill>
                <a:latin typeface="Garamond" pitchFamily="-100" charset="0"/>
              </a:rPr>
              <a:t>Learning Environment</a:t>
            </a:r>
          </a:p>
          <a:p>
            <a:r>
              <a:rPr lang="en-US" sz="1000" dirty="0">
                <a:solidFill>
                  <a:srgbClr val="000000"/>
                </a:solidFill>
                <a:latin typeface="Garamond" pitchFamily="-100" charset="0"/>
              </a:rPr>
              <a:t>Learning environment is the where. The learning environment is the organization of time, space, and resources for teaching and learning. It is the context in which teaching  and learning take place. Developing a strong community of learners is essential to </a:t>
            </a:r>
          </a:p>
          <a:p>
            <a:r>
              <a:rPr lang="en-US" sz="1000" dirty="0">
                <a:solidFill>
                  <a:srgbClr val="000000"/>
                </a:solidFill>
                <a:latin typeface="Garamond" pitchFamily="-100" charset="0"/>
              </a:rPr>
              <a:t>effective differentiation.</a:t>
            </a:r>
          </a:p>
        </p:txBody>
      </p:sp>
      <p:sp>
        <p:nvSpPr>
          <p:cNvPr id="71700" name="Text Box 20"/>
          <p:cNvSpPr txBox="1">
            <a:spLocks noChangeArrowheads="1"/>
          </p:cNvSpPr>
          <p:nvPr/>
        </p:nvSpPr>
        <p:spPr bwMode="auto">
          <a:xfrm>
            <a:off x="1752600" y="4267200"/>
            <a:ext cx="6019800" cy="304800"/>
          </a:xfrm>
          <a:prstGeom prst="rect">
            <a:avLst/>
          </a:prstGeom>
          <a:noFill/>
          <a:ln w="9525">
            <a:noFill/>
            <a:miter lim="800000"/>
            <a:headEnd/>
            <a:tailEnd/>
          </a:ln>
        </p:spPr>
        <p:txBody>
          <a:bodyPr>
            <a:prstTxWarp prst="textNoShape">
              <a:avLst/>
            </a:prstTxWarp>
            <a:spAutoFit/>
          </a:bodyPr>
          <a:lstStyle/>
          <a:p>
            <a:pPr algn="ctr"/>
            <a:r>
              <a:rPr lang="en-US" sz="1400" b="1">
                <a:solidFill>
                  <a:srgbClr val="000000"/>
                </a:solidFill>
                <a:latin typeface="Arial" pitchFamily="-100" charset="0"/>
              </a:rPr>
              <a:t>According to student’s</a:t>
            </a:r>
            <a:endParaRPr lang="en-US" sz="1400">
              <a:latin typeface="Arial" pitchFamily="-100" charset="0"/>
            </a:endParaRPr>
          </a:p>
        </p:txBody>
      </p:sp>
      <p:sp>
        <p:nvSpPr>
          <p:cNvPr id="71701" name="Line 21"/>
          <p:cNvSpPr>
            <a:spLocks noChangeShapeType="1"/>
          </p:cNvSpPr>
          <p:nvPr/>
        </p:nvSpPr>
        <p:spPr bwMode="auto">
          <a:xfrm>
            <a:off x="1524000" y="4567238"/>
            <a:ext cx="0" cy="233362"/>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71702" name="Line 22"/>
          <p:cNvSpPr>
            <a:spLocks noChangeShapeType="1"/>
          </p:cNvSpPr>
          <p:nvPr/>
        </p:nvSpPr>
        <p:spPr bwMode="auto">
          <a:xfrm>
            <a:off x="5486400" y="4572000"/>
            <a:ext cx="0" cy="228600"/>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71703" name="Line 23"/>
          <p:cNvSpPr>
            <a:spLocks noChangeShapeType="1"/>
          </p:cNvSpPr>
          <p:nvPr/>
        </p:nvSpPr>
        <p:spPr bwMode="auto">
          <a:xfrm>
            <a:off x="7924800" y="4572000"/>
            <a:ext cx="0" cy="223838"/>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71704" name="Rectangle 24" descr="Dashed upward diagonal"/>
          <p:cNvSpPr>
            <a:spLocks noChangeArrowheads="1"/>
          </p:cNvSpPr>
          <p:nvPr/>
        </p:nvSpPr>
        <p:spPr bwMode="auto">
          <a:xfrm>
            <a:off x="152400" y="4800600"/>
            <a:ext cx="3733800" cy="1600200"/>
          </a:xfrm>
          <a:prstGeom prst="rect">
            <a:avLst/>
          </a:prstGeom>
          <a:noFill/>
          <a:ln w="38100">
            <a:solidFill>
              <a:srgbClr val="000000"/>
            </a:solidFill>
            <a:miter lim="800000"/>
            <a:headEnd/>
            <a:tailEnd/>
          </a:ln>
        </p:spPr>
        <p:txBody>
          <a:bodyPr wrap="none" anchor="ctr">
            <a:prstTxWarp prst="textNoShape">
              <a:avLst/>
            </a:prstTxWarp>
          </a:bodyPr>
          <a:lstStyle/>
          <a:p>
            <a:endParaRPr lang="en-US"/>
          </a:p>
        </p:txBody>
      </p:sp>
      <p:sp>
        <p:nvSpPr>
          <p:cNvPr id="71705" name="Rectangle 25" descr="Dashed upward diagonal"/>
          <p:cNvSpPr>
            <a:spLocks noChangeArrowheads="1"/>
          </p:cNvSpPr>
          <p:nvPr/>
        </p:nvSpPr>
        <p:spPr bwMode="auto">
          <a:xfrm>
            <a:off x="4114800" y="4800600"/>
            <a:ext cx="2514600" cy="1600200"/>
          </a:xfrm>
          <a:prstGeom prst="rect">
            <a:avLst/>
          </a:prstGeom>
          <a:noFill/>
          <a:ln w="38100">
            <a:solidFill>
              <a:srgbClr val="000000"/>
            </a:solidFill>
            <a:miter lim="800000"/>
            <a:headEnd/>
            <a:tailEnd/>
          </a:ln>
        </p:spPr>
        <p:txBody>
          <a:bodyPr wrap="none" anchor="ctr">
            <a:prstTxWarp prst="textNoShape">
              <a:avLst/>
            </a:prstTxWarp>
          </a:bodyPr>
          <a:lstStyle/>
          <a:p>
            <a:endParaRPr lang="en-US"/>
          </a:p>
        </p:txBody>
      </p:sp>
      <p:sp>
        <p:nvSpPr>
          <p:cNvPr id="71706" name="Rectangle 26" descr="Dashed upward diagonal"/>
          <p:cNvSpPr>
            <a:spLocks noChangeArrowheads="1"/>
          </p:cNvSpPr>
          <p:nvPr/>
        </p:nvSpPr>
        <p:spPr bwMode="auto">
          <a:xfrm>
            <a:off x="6858000" y="4800600"/>
            <a:ext cx="2133600" cy="1600200"/>
          </a:xfrm>
          <a:prstGeom prst="rect">
            <a:avLst/>
          </a:prstGeom>
          <a:noFill/>
          <a:ln w="38100">
            <a:solidFill>
              <a:srgbClr val="000000"/>
            </a:solidFill>
            <a:miter lim="800000"/>
            <a:headEnd/>
            <a:tailEnd/>
          </a:ln>
        </p:spPr>
        <p:txBody>
          <a:bodyPr wrap="none" anchor="ctr">
            <a:prstTxWarp prst="textNoShape">
              <a:avLst/>
            </a:prstTxWarp>
          </a:bodyPr>
          <a:lstStyle/>
          <a:p>
            <a:endParaRPr lang="en-US"/>
          </a:p>
        </p:txBody>
      </p:sp>
      <p:sp>
        <p:nvSpPr>
          <p:cNvPr id="71707" name="Text Box 27"/>
          <p:cNvSpPr txBox="1">
            <a:spLocks noChangeArrowheads="1"/>
          </p:cNvSpPr>
          <p:nvPr/>
        </p:nvSpPr>
        <p:spPr bwMode="auto">
          <a:xfrm>
            <a:off x="152400" y="4800600"/>
            <a:ext cx="3657600" cy="1493838"/>
          </a:xfrm>
          <a:prstGeom prst="rect">
            <a:avLst/>
          </a:prstGeom>
          <a:noFill/>
          <a:ln w="9525">
            <a:noFill/>
            <a:miter lim="800000"/>
            <a:headEnd/>
            <a:tailEnd/>
          </a:ln>
        </p:spPr>
        <p:txBody>
          <a:bodyPr>
            <a:prstTxWarp prst="textNoShape">
              <a:avLst/>
            </a:prstTxWarp>
            <a:spAutoFit/>
          </a:bodyPr>
          <a:lstStyle/>
          <a:p>
            <a:pPr algn="ctr"/>
            <a:r>
              <a:rPr lang="en-US" sz="1200" b="1" dirty="0">
                <a:solidFill>
                  <a:srgbClr val="008080"/>
                </a:solidFill>
                <a:latin typeface="Garamond" pitchFamily="-100" charset="0"/>
              </a:rPr>
              <a:t>Readiness</a:t>
            </a:r>
          </a:p>
          <a:p>
            <a:r>
              <a:rPr lang="en-US" sz="1000" dirty="0">
                <a:latin typeface="Garamond" pitchFamily="-100" charset="0"/>
              </a:rPr>
              <a:t>The goal of differentiating by learner readiness is growth. </a:t>
            </a:r>
            <a:r>
              <a:rPr lang="en-US" sz="1000" dirty="0">
                <a:latin typeface="Garamond" pitchFamily="-100" charset="0"/>
                <a:ea typeface="Times New Roman" pitchFamily="-100" charset="0"/>
                <a:cs typeface="Times New Roman" pitchFamily="-100" charset="0"/>
              </a:rPr>
              <a:t>Readiness is the point at which knowledge, skills, attitudes, and preparedness for learning converge so that the student is able to meet the demands of an educational experience.  Readiness is constantly evolving and changing. </a:t>
            </a:r>
            <a:r>
              <a:rPr lang="en-US" sz="1000" dirty="0">
                <a:latin typeface="Garamond" pitchFamily="-100" charset="0"/>
              </a:rPr>
              <a:t>If all learners are to progress toward content goals, the varying degrees of readiness for a given objective must be honored.  Differentiation according to learner readiness provides an appropriate level of challenge.</a:t>
            </a:r>
          </a:p>
        </p:txBody>
      </p:sp>
      <p:sp>
        <p:nvSpPr>
          <p:cNvPr id="71708" name="Text Box 28"/>
          <p:cNvSpPr txBox="1">
            <a:spLocks noChangeArrowheads="1"/>
          </p:cNvSpPr>
          <p:nvPr/>
        </p:nvSpPr>
        <p:spPr bwMode="auto">
          <a:xfrm>
            <a:off x="4114800" y="4800600"/>
            <a:ext cx="2514600" cy="1341438"/>
          </a:xfrm>
          <a:prstGeom prst="rect">
            <a:avLst/>
          </a:prstGeom>
          <a:noFill/>
          <a:ln w="9525">
            <a:noFill/>
            <a:miter lim="800000"/>
            <a:headEnd/>
            <a:tailEnd/>
          </a:ln>
        </p:spPr>
        <p:txBody>
          <a:bodyPr>
            <a:prstTxWarp prst="textNoShape">
              <a:avLst/>
            </a:prstTxWarp>
            <a:spAutoFit/>
          </a:bodyPr>
          <a:lstStyle/>
          <a:p>
            <a:pPr algn="ctr"/>
            <a:r>
              <a:rPr lang="en-US" sz="1200" b="1" dirty="0">
                <a:solidFill>
                  <a:srgbClr val="008080"/>
                </a:solidFill>
                <a:latin typeface="Garamond" pitchFamily="-100" charset="0"/>
              </a:rPr>
              <a:t>Interests</a:t>
            </a:r>
          </a:p>
          <a:p>
            <a:r>
              <a:rPr lang="en-US" sz="1000" dirty="0">
                <a:solidFill>
                  <a:srgbClr val="000000"/>
                </a:solidFill>
                <a:latin typeface="Garamond" pitchFamily="-100" charset="0"/>
              </a:rPr>
              <a:t>The goal of differentiating by student interest is motivation.  If students are going to persist in rigorous content, they must be engaged.  Differentiation according to student interest provides guided choices based upon content standards (</a:t>
            </a:r>
            <a:r>
              <a:rPr lang="en-US" sz="1000" dirty="0" err="1">
                <a:solidFill>
                  <a:srgbClr val="000000"/>
                </a:solidFill>
                <a:latin typeface="Garamond" pitchFamily="-100" charset="0"/>
              </a:rPr>
              <a:t>VBOs/SOLs</a:t>
            </a:r>
            <a:r>
              <a:rPr lang="en-US" sz="1000" dirty="0">
                <a:solidFill>
                  <a:srgbClr val="000000"/>
                </a:solidFill>
                <a:latin typeface="Garamond" pitchFamily="-100" charset="0"/>
              </a:rPr>
              <a:t>) where such choices are both appropriate and motivating.</a:t>
            </a:r>
            <a:endParaRPr lang="en-US" sz="1200" dirty="0">
              <a:solidFill>
                <a:srgbClr val="000000"/>
              </a:solidFill>
              <a:latin typeface="Garamond" pitchFamily="-100" charset="0"/>
            </a:endParaRPr>
          </a:p>
        </p:txBody>
      </p:sp>
      <p:sp>
        <p:nvSpPr>
          <p:cNvPr id="71709" name="Text Box 29"/>
          <p:cNvSpPr txBox="1">
            <a:spLocks noChangeArrowheads="1"/>
          </p:cNvSpPr>
          <p:nvPr/>
        </p:nvSpPr>
        <p:spPr bwMode="auto">
          <a:xfrm>
            <a:off x="6858000" y="4800600"/>
            <a:ext cx="2209800" cy="1493838"/>
          </a:xfrm>
          <a:prstGeom prst="rect">
            <a:avLst/>
          </a:prstGeom>
          <a:noFill/>
          <a:ln w="9525">
            <a:noFill/>
            <a:miter lim="800000"/>
            <a:headEnd/>
            <a:tailEnd/>
          </a:ln>
        </p:spPr>
        <p:txBody>
          <a:bodyPr>
            <a:prstTxWarp prst="textNoShape">
              <a:avLst/>
            </a:prstTxWarp>
            <a:spAutoFit/>
          </a:bodyPr>
          <a:lstStyle/>
          <a:p>
            <a:pPr algn="ctr"/>
            <a:r>
              <a:rPr lang="en-US" sz="1200" b="1" dirty="0">
                <a:solidFill>
                  <a:srgbClr val="008080"/>
                </a:solidFill>
                <a:latin typeface="Garamond" pitchFamily="-100" charset="0"/>
              </a:rPr>
              <a:t>Learning Profile</a:t>
            </a:r>
          </a:p>
          <a:p>
            <a:r>
              <a:rPr lang="en-US" sz="1000" dirty="0">
                <a:solidFill>
                  <a:srgbClr val="000000"/>
                </a:solidFill>
                <a:latin typeface="Garamond" pitchFamily="-100" charset="0"/>
              </a:rPr>
              <a:t>The goal of differentiating by learner profile is efficiency.  Identifying the ways in which students best learn helps organize curriculum and instruction so they learn things in a more efficient manner.  A student’s learning profile is the combination of ways in which he/she best processes information.  </a:t>
            </a:r>
          </a:p>
        </p:txBody>
      </p:sp>
      <p:sp>
        <p:nvSpPr>
          <p:cNvPr id="71710" name="Line 30"/>
          <p:cNvSpPr>
            <a:spLocks noChangeShapeType="1"/>
          </p:cNvSpPr>
          <p:nvPr/>
        </p:nvSpPr>
        <p:spPr bwMode="auto">
          <a:xfrm>
            <a:off x="1524000" y="4572000"/>
            <a:ext cx="6400800" cy="0"/>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71711" name="Line 31"/>
          <p:cNvSpPr>
            <a:spLocks noChangeShapeType="1"/>
          </p:cNvSpPr>
          <p:nvPr/>
        </p:nvSpPr>
        <p:spPr bwMode="auto">
          <a:xfrm>
            <a:off x="1524000" y="2667000"/>
            <a:ext cx="6400800" cy="0"/>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71712" name="Line 32"/>
          <p:cNvSpPr>
            <a:spLocks noChangeShapeType="1"/>
          </p:cNvSpPr>
          <p:nvPr/>
        </p:nvSpPr>
        <p:spPr bwMode="auto">
          <a:xfrm>
            <a:off x="1524000" y="2667000"/>
            <a:ext cx="0" cy="228600"/>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71713" name="Line 33"/>
          <p:cNvSpPr>
            <a:spLocks noChangeShapeType="1"/>
          </p:cNvSpPr>
          <p:nvPr/>
        </p:nvSpPr>
        <p:spPr bwMode="auto">
          <a:xfrm>
            <a:off x="3429000" y="2667000"/>
            <a:ext cx="0" cy="228600"/>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71714" name="Line 34"/>
          <p:cNvSpPr>
            <a:spLocks noChangeShapeType="1"/>
          </p:cNvSpPr>
          <p:nvPr/>
        </p:nvSpPr>
        <p:spPr bwMode="auto">
          <a:xfrm>
            <a:off x="7924800" y="2667000"/>
            <a:ext cx="0" cy="228600"/>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71715" name="Line 35"/>
          <p:cNvSpPr>
            <a:spLocks noChangeShapeType="1"/>
          </p:cNvSpPr>
          <p:nvPr/>
        </p:nvSpPr>
        <p:spPr bwMode="auto">
          <a:xfrm>
            <a:off x="5486400" y="2667000"/>
            <a:ext cx="0" cy="228600"/>
          </a:xfrm>
          <a:prstGeom prst="line">
            <a:avLst/>
          </a:prstGeom>
          <a:noFill/>
          <a:ln w="9525">
            <a:solidFill>
              <a:srgbClr val="000000"/>
            </a:solidFill>
            <a:round/>
            <a:headEnd/>
            <a:tailEnd/>
          </a:ln>
        </p:spPr>
        <p:txBody>
          <a:bodyPr wrap="none" anchor="ctr">
            <a:prstTxWarp prst="textNoShape">
              <a:avLst/>
            </a:prstTxWarp>
          </a:bodyPr>
          <a:lstStyle/>
          <a:p>
            <a:endParaRPr lang="en-US"/>
          </a:p>
        </p:txBody>
      </p:sp>
      <p:sp>
        <p:nvSpPr>
          <p:cNvPr id="50212" name="Rectangle 36"/>
          <p:cNvSpPr>
            <a:spLocks noChangeArrowheads="1"/>
          </p:cNvSpPr>
          <p:nvPr/>
        </p:nvSpPr>
        <p:spPr bwMode="auto">
          <a:xfrm>
            <a:off x="381000" y="6583363"/>
            <a:ext cx="8528050" cy="274637"/>
          </a:xfrm>
          <a:prstGeom prst="rect">
            <a:avLst/>
          </a:prstGeom>
          <a:noFill/>
          <a:ln w="12700" cap="sq">
            <a:noFill/>
            <a:miter lim="800000"/>
            <a:headEnd type="none" w="sm" len="sm"/>
            <a:tailEnd type="none" w="sm" len="sm"/>
          </a:ln>
        </p:spPr>
        <p:txBody>
          <a:bodyPr wrap="none">
            <a:prstTxWarp prst="textNoShape">
              <a:avLst/>
            </a:prstTxWarp>
            <a:spAutoFit/>
          </a:bodyPr>
          <a:lstStyle/>
          <a:p>
            <a:r>
              <a:rPr lang="en-US" sz="1200" i="1">
                <a:solidFill>
                  <a:srgbClr val="0033CC"/>
                </a:solidFill>
                <a:latin typeface="Georgia" pitchFamily="-100" charset="0"/>
              </a:rPr>
              <a:t>Adapted by VIRGINIA BEACH CITY PUBLIC SCHOOLS from </a:t>
            </a:r>
            <a:r>
              <a:rPr lang="en-US" sz="1200" i="1" u="sng">
                <a:solidFill>
                  <a:srgbClr val="0033CC"/>
                </a:solidFill>
                <a:latin typeface="Georgia" pitchFamily="-100" charset="0"/>
              </a:rPr>
              <a:t>The Differentiated Classroom</a:t>
            </a:r>
            <a:r>
              <a:rPr lang="en-US" sz="1200" i="1">
                <a:solidFill>
                  <a:srgbClr val="0033CC"/>
                </a:solidFill>
                <a:latin typeface="Georgia" pitchFamily="-100" charset="0"/>
              </a:rPr>
              <a:t> by Carol Ann Tomlinson, 1999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168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168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1686"/>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iterate type="lt">
                                    <p:tmAbs val="75"/>
                                  </p:iterate>
                                  <p:childTnLst>
                                    <p:set>
                                      <p:cBhvr>
                                        <p:cTn id="20" dur="1" fill="hold">
                                          <p:stCondLst>
                                            <p:cond delay="74"/>
                                          </p:stCondLst>
                                        </p:cTn>
                                        <p:tgtEl>
                                          <p:spTgt spid="716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1685"/>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iterate type="lt">
                                    <p:tmAbs val="75"/>
                                  </p:iterate>
                                  <p:childTnLst>
                                    <p:set>
                                      <p:cBhvr>
                                        <p:cTn id="27" dur="1" fill="hold">
                                          <p:stCondLst>
                                            <p:cond delay="74"/>
                                          </p:stCondLst>
                                        </p:cTn>
                                        <p:tgtEl>
                                          <p:spTgt spid="7169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71687"/>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iterate type="lt">
                                    <p:tmAbs val="75"/>
                                  </p:iterate>
                                  <p:childTnLst>
                                    <p:set>
                                      <p:cBhvr>
                                        <p:cTn id="34" dur="1" fill="hold">
                                          <p:stCondLst>
                                            <p:cond delay="74"/>
                                          </p:stCondLst>
                                        </p:cTn>
                                        <p:tgtEl>
                                          <p:spTgt spid="716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169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1711"/>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499"/>
                                          </p:stCondLst>
                                        </p:cTn>
                                        <p:tgtEl>
                                          <p:spTgt spid="71712"/>
                                        </p:tgtEl>
                                        <p:attrNameLst>
                                          <p:attrName>style.visibility</p:attrName>
                                        </p:attrNameLst>
                                      </p:cBhvr>
                                      <p:to>
                                        <p:strVal val="visible"/>
                                      </p:to>
                                    </p:set>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499"/>
                                          </p:stCondLst>
                                        </p:cTn>
                                        <p:tgtEl>
                                          <p:spTgt spid="71713"/>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grpId="0" nodeType="afterEffect">
                                  <p:stCondLst>
                                    <p:cond delay="0"/>
                                  </p:stCondLst>
                                  <p:childTnLst>
                                    <p:set>
                                      <p:cBhvr>
                                        <p:cTn id="51" dur="1" fill="hold">
                                          <p:stCondLst>
                                            <p:cond delay="499"/>
                                          </p:stCondLst>
                                        </p:cTn>
                                        <p:tgtEl>
                                          <p:spTgt spid="71715"/>
                                        </p:tgtEl>
                                        <p:attrNameLst>
                                          <p:attrName>style.visibility</p:attrName>
                                        </p:attrNameLst>
                                      </p:cBhvr>
                                      <p:to>
                                        <p:strVal val="visible"/>
                                      </p:to>
                                    </p:set>
                                  </p:child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499"/>
                                          </p:stCondLst>
                                        </p:cTn>
                                        <p:tgtEl>
                                          <p:spTgt spid="717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grpId="0" nodeType="clickEffect">
                                  <p:stCondLst>
                                    <p:cond delay="0"/>
                                  </p:stCondLst>
                                  <p:childTnLst>
                                    <p:set>
                                      <p:cBhvr>
                                        <p:cTn id="58" dur="1" fill="hold">
                                          <p:stCondLst>
                                            <p:cond delay="0"/>
                                          </p:stCondLst>
                                        </p:cTn>
                                        <p:tgtEl>
                                          <p:spTgt spid="71695"/>
                                        </p:tgtEl>
                                        <p:attrNameLst>
                                          <p:attrName>style.visibility</p:attrName>
                                        </p:attrNameLst>
                                      </p:cBhvr>
                                      <p:to>
                                        <p:strVal val="visible"/>
                                      </p:to>
                                    </p:set>
                                    <p:animEffect transition="in" filter="wedge">
                                      <p:cBhvr>
                                        <p:cTn id="59" dur="500"/>
                                        <p:tgtEl>
                                          <p:spTgt spid="71695"/>
                                        </p:tgtEl>
                                      </p:cBhvr>
                                    </p:animEffect>
                                  </p:childTnLst>
                                </p:cTn>
                              </p:par>
                            </p:childTnLst>
                          </p:cTn>
                        </p:par>
                        <p:par>
                          <p:cTn id="60" fill="hold">
                            <p:stCondLst>
                              <p:cond delay="500"/>
                            </p:stCondLst>
                            <p:childTnLst>
                              <p:par>
                                <p:cTn id="61" presetID="20" presetClass="entr" presetSubtype="0" fill="hold" grpId="0" nodeType="afterEffect">
                                  <p:stCondLst>
                                    <p:cond delay="0"/>
                                  </p:stCondLst>
                                  <p:childTnLst>
                                    <p:set>
                                      <p:cBhvr>
                                        <p:cTn id="62" dur="1" fill="hold">
                                          <p:stCondLst>
                                            <p:cond delay="0"/>
                                          </p:stCondLst>
                                        </p:cTn>
                                        <p:tgtEl>
                                          <p:spTgt spid="71692"/>
                                        </p:tgtEl>
                                        <p:attrNameLst>
                                          <p:attrName>style.visibility</p:attrName>
                                        </p:attrNameLst>
                                      </p:cBhvr>
                                      <p:to>
                                        <p:strVal val="visible"/>
                                      </p:to>
                                    </p:set>
                                    <p:animEffect transition="in" filter="wedge">
                                      <p:cBhvr>
                                        <p:cTn id="63" dur="500"/>
                                        <p:tgtEl>
                                          <p:spTgt spid="71692"/>
                                        </p:tgtEl>
                                      </p:cBhvr>
                                    </p:animEffect>
                                  </p:childTnLst>
                                </p:cTn>
                              </p:par>
                            </p:childTnLst>
                          </p:cTn>
                        </p:par>
                      </p:childTnLst>
                    </p:cTn>
                  </p:par>
                  <p:par>
                    <p:cTn id="64" fill="hold">
                      <p:stCondLst>
                        <p:cond delay="indefinite"/>
                      </p:stCondLst>
                      <p:childTnLst>
                        <p:par>
                          <p:cTn id="65" fill="hold">
                            <p:stCondLst>
                              <p:cond delay="0"/>
                            </p:stCondLst>
                            <p:childTnLst>
                              <p:par>
                                <p:cTn id="66" presetID="20" presetClass="entr" presetSubtype="0" fill="hold" grpId="0" nodeType="clickEffect">
                                  <p:stCondLst>
                                    <p:cond delay="0"/>
                                  </p:stCondLst>
                                  <p:childTnLst>
                                    <p:set>
                                      <p:cBhvr>
                                        <p:cTn id="67" dur="1" fill="hold">
                                          <p:stCondLst>
                                            <p:cond delay="0"/>
                                          </p:stCondLst>
                                        </p:cTn>
                                        <p:tgtEl>
                                          <p:spTgt spid="71696"/>
                                        </p:tgtEl>
                                        <p:attrNameLst>
                                          <p:attrName>style.visibility</p:attrName>
                                        </p:attrNameLst>
                                      </p:cBhvr>
                                      <p:to>
                                        <p:strVal val="visible"/>
                                      </p:to>
                                    </p:set>
                                    <p:animEffect transition="in" filter="wedge">
                                      <p:cBhvr>
                                        <p:cTn id="68" dur="500"/>
                                        <p:tgtEl>
                                          <p:spTgt spid="71696"/>
                                        </p:tgtEl>
                                      </p:cBhvr>
                                    </p:animEffect>
                                  </p:childTnLst>
                                </p:cTn>
                              </p:par>
                            </p:childTnLst>
                          </p:cTn>
                        </p:par>
                        <p:par>
                          <p:cTn id="69" fill="hold">
                            <p:stCondLst>
                              <p:cond delay="500"/>
                            </p:stCondLst>
                            <p:childTnLst>
                              <p:par>
                                <p:cTn id="70" presetID="20" presetClass="entr" presetSubtype="0" fill="hold" grpId="0" nodeType="afterEffect">
                                  <p:stCondLst>
                                    <p:cond delay="0"/>
                                  </p:stCondLst>
                                  <p:childTnLst>
                                    <p:set>
                                      <p:cBhvr>
                                        <p:cTn id="71" dur="1" fill="hold">
                                          <p:stCondLst>
                                            <p:cond delay="0"/>
                                          </p:stCondLst>
                                        </p:cTn>
                                        <p:tgtEl>
                                          <p:spTgt spid="71693"/>
                                        </p:tgtEl>
                                        <p:attrNameLst>
                                          <p:attrName>style.visibility</p:attrName>
                                        </p:attrNameLst>
                                      </p:cBhvr>
                                      <p:to>
                                        <p:strVal val="visible"/>
                                      </p:to>
                                    </p:set>
                                    <p:animEffect transition="in" filter="wedge">
                                      <p:cBhvr>
                                        <p:cTn id="72" dur="500"/>
                                        <p:tgtEl>
                                          <p:spTgt spid="71693"/>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71698"/>
                                        </p:tgtEl>
                                        <p:attrNameLst>
                                          <p:attrName>style.visibility</p:attrName>
                                        </p:attrNameLst>
                                      </p:cBhvr>
                                      <p:to>
                                        <p:strVal val="visible"/>
                                      </p:to>
                                    </p:set>
                                    <p:animEffect transition="in" filter="wedge">
                                      <p:cBhvr>
                                        <p:cTn id="77" dur="500"/>
                                        <p:tgtEl>
                                          <p:spTgt spid="71698"/>
                                        </p:tgtEl>
                                      </p:cBhvr>
                                    </p:animEffect>
                                  </p:childTnLst>
                                </p:cTn>
                              </p:par>
                            </p:childTnLst>
                          </p:cTn>
                        </p:par>
                        <p:par>
                          <p:cTn id="78" fill="hold">
                            <p:stCondLst>
                              <p:cond delay="500"/>
                            </p:stCondLst>
                            <p:childTnLst>
                              <p:par>
                                <p:cTn id="79" presetID="20" presetClass="entr" presetSubtype="0" fill="hold" grpId="0" nodeType="afterEffect">
                                  <p:stCondLst>
                                    <p:cond delay="0"/>
                                  </p:stCondLst>
                                  <p:childTnLst>
                                    <p:set>
                                      <p:cBhvr>
                                        <p:cTn id="80" dur="1" fill="hold">
                                          <p:stCondLst>
                                            <p:cond delay="0"/>
                                          </p:stCondLst>
                                        </p:cTn>
                                        <p:tgtEl>
                                          <p:spTgt spid="71697"/>
                                        </p:tgtEl>
                                        <p:attrNameLst>
                                          <p:attrName>style.visibility</p:attrName>
                                        </p:attrNameLst>
                                      </p:cBhvr>
                                      <p:to>
                                        <p:strVal val="visible"/>
                                      </p:to>
                                    </p:set>
                                    <p:animEffect transition="in" filter="wedge">
                                      <p:cBhvr>
                                        <p:cTn id="81" dur="500"/>
                                        <p:tgtEl>
                                          <p:spTgt spid="71697"/>
                                        </p:tgtEl>
                                      </p:cBhvr>
                                    </p:animEffect>
                                  </p:childTnLst>
                                </p:cTn>
                              </p:par>
                            </p:childTnLst>
                          </p:cTn>
                        </p:par>
                      </p:childTnLst>
                    </p:cTn>
                  </p:par>
                  <p:par>
                    <p:cTn id="82" fill="hold">
                      <p:stCondLst>
                        <p:cond delay="indefinite"/>
                      </p:stCondLst>
                      <p:childTnLst>
                        <p:par>
                          <p:cTn id="83" fill="hold">
                            <p:stCondLst>
                              <p:cond delay="0"/>
                            </p:stCondLst>
                            <p:childTnLst>
                              <p:par>
                                <p:cTn id="84" presetID="20" presetClass="entr" presetSubtype="0" fill="hold" grpId="0" nodeType="clickEffect">
                                  <p:stCondLst>
                                    <p:cond delay="0"/>
                                  </p:stCondLst>
                                  <p:childTnLst>
                                    <p:set>
                                      <p:cBhvr>
                                        <p:cTn id="85" dur="1" fill="hold">
                                          <p:stCondLst>
                                            <p:cond delay="0"/>
                                          </p:stCondLst>
                                        </p:cTn>
                                        <p:tgtEl>
                                          <p:spTgt spid="71699"/>
                                        </p:tgtEl>
                                        <p:attrNameLst>
                                          <p:attrName>style.visibility</p:attrName>
                                        </p:attrNameLst>
                                      </p:cBhvr>
                                      <p:to>
                                        <p:strVal val="visible"/>
                                      </p:to>
                                    </p:set>
                                    <p:animEffect transition="in" filter="wedge">
                                      <p:cBhvr>
                                        <p:cTn id="86" dur="500"/>
                                        <p:tgtEl>
                                          <p:spTgt spid="71699"/>
                                        </p:tgtEl>
                                      </p:cBhvr>
                                    </p:animEffect>
                                  </p:childTnLst>
                                </p:cTn>
                              </p:par>
                            </p:childTnLst>
                          </p:cTn>
                        </p:par>
                        <p:par>
                          <p:cTn id="87" fill="hold">
                            <p:stCondLst>
                              <p:cond delay="500"/>
                            </p:stCondLst>
                            <p:childTnLst>
                              <p:par>
                                <p:cTn id="88" presetID="20" presetClass="entr" presetSubtype="0" fill="hold" grpId="0" nodeType="afterEffect">
                                  <p:stCondLst>
                                    <p:cond delay="0"/>
                                  </p:stCondLst>
                                  <p:childTnLst>
                                    <p:set>
                                      <p:cBhvr>
                                        <p:cTn id="89" dur="1" fill="hold">
                                          <p:stCondLst>
                                            <p:cond delay="0"/>
                                          </p:stCondLst>
                                        </p:cTn>
                                        <p:tgtEl>
                                          <p:spTgt spid="71694"/>
                                        </p:tgtEl>
                                        <p:attrNameLst>
                                          <p:attrName>style.visibility</p:attrName>
                                        </p:attrNameLst>
                                      </p:cBhvr>
                                      <p:to>
                                        <p:strVal val="visible"/>
                                      </p:to>
                                    </p:set>
                                    <p:animEffect transition="in" filter="wedge">
                                      <p:cBhvr>
                                        <p:cTn id="90" dur="500"/>
                                        <p:tgtEl>
                                          <p:spTgt spid="71694"/>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7170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71710"/>
                                        </p:tgtEl>
                                        <p:attrNameLst>
                                          <p:attrName>style.visibility</p:attrName>
                                        </p:attrNameLst>
                                      </p:cBhvr>
                                      <p:to>
                                        <p:strVal val="visible"/>
                                      </p:to>
                                    </p:set>
                                  </p:childTnLst>
                                </p:cTn>
                              </p:par>
                            </p:childTnLst>
                          </p:cTn>
                        </p:par>
                        <p:par>
                          <p:cTn id="99" fill="hold">
                            <p:stCondLst>
                              <p:cond delay="500"/>
                            </p:stCondLst>
                            <p:childTnLst>
                              <p:par>
                                <p:cTn id="100" presetID="1" presetClass="entr" presetSubtype="0" fill="hold" grpId="0" nodeType="afterEffect">
                                  <p:stCondLst>
                                    <p:cond delay="0"/>
                                  </p:stCondLst>
                                  <p:childTnLst>
                                    <p:set>
                                      <p:cBhvr>
                                        <p:cTn id="101" dur="1" fill="hold">
                                          <p:stCondLst>
                                            <p:cond delay="499"/>
                                          </p:stCondLst>
                                        </p:cTn>
                                        <p:tgtEl>
                                          <p:spTgt spid="71701"/>
                                        </p:tgtEl>
                                        <p:attrNameLst>
                                          <p:attrName>style.visibility</p:attrName>
                                        </p:attrNameLst>
                                      </p:cBhvr>
                                      <p:to>
                                        <p:strVal val="visible"/>
                                      </p:to>
                                    </p:set>
                                  </p:childTnLst>
                                </p:cTn>
                              </p:par>
                            </p:childTnLst>
                          </p:cTn>
                        </p:par>
                        <p:par>
                          <p:cTn id="102" fill="hold">
                            <p:stCondLst>
                              <p:cond delay="1000"/>
                            </p:stCondLst>
                            <p:childTnLst>
                              <p:par>
                                <p:cTn id="103" presetID="1" presetClass="entr" presetSubtype="0" fill="hold" grpId="0" nodeType="afterEffect">
                                  <p:stCondLst>
                                    <p:cond delay="0"/>
                                  </p:stCondLst>
                                  <p:childTnLst>
                                    <p:set>
                                      <p:cBhvr>
                                        <p:cTn id="104" dur="1" fill="hold">
                                          <p:stCondLst>
                                            <p:cond delay="499"/>
                                          </p:stCondLst>
                                        </p:cTn>
                                        <p:tgtEl>
                                          <p:spTgt spid="71702"/>
                                        </p:tgtEl>
                                        <p:attrNameLst>
                                          <p:attrName>style.visibility</p:attrName>
                                        </p:attrNameLst>
                                      </p:cBhvr>
                                      <p:to>
                                        <p:strVal val="visible"/>
                                      </p:to>
                                    </p:set>
                                  </p:childTnLst>
                                </p:cTn>
                              </p:par>
                            </p:childTnLst>
                          </p:cTn>
                        </p:par>
                        <p:par>
                          <p:cTn id="105" fill="hold">
                            <p:stCondLst>
                              <p:cond delay="1500"/>
                            </p:stCondLst>
                            <p:childTnLst>
                              <p:par>
                                <p:cTn id="106" presetID="1" presetClass="entr" presetSubtype="0" fill="hold" grpId="0" nodeType="afterEffect">
                                  <p:stCondLst>
                                    <p:cond delay="0"/>
                                  </p:stCondLst>
                                  <p:childTnLst>
                                    <p:set>
                                      <p:cBhvr>
                                        <p:cTn id="107" dur="1" fill="hold">
                                          <p:stCondLst>
                                            <p:cond delay="499"/>
                                          </p:stCondLst>
                                        </p:cTn>
                                        <p:tgtEl>
                                          <p:spTgt spid="7170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20" presetClass="entr" presetSubtype="0" fill="hold" grpId="0" nodeType="clickEffect">
                                  <p:stCondLst>
                                    <p:cond delay="0"/>
                                  </p:stCondLst>
                                  <p:childTnLst>
                                    <p:set>
                                      <p:cBhvr>
                                        <p:cTn id="111" dur="1" fill="hold">
                                          <p:stCondLst>
                                            <p:cond delay="0"/>
                                          </p:stCondLst>
                                        </p:cTn>
                                        <p:tgtEl>
                                          <p:spTgt spid="71707"/>
                                        </p:tgtEl>
                                        <p:attrNameLst>
                                          <p:attrName>style.visibility</p:attrName>
                                        </p:attrNameLst>
                                      </p:cBhvr>
                                      <p:to>
                                        <p:strVal val="visible"/>
                                      </p:to>
                                    </p:set>
                                    <p:animEffect transition="in" filter="wedge">
                                      <p:cBhvr>
                                        <p:cTn id="112" dur="500"/>
                                        <p:tgtEl>
                                          <p:spTgt spid="71707"/>
                                        </p:tgtEl>
                                      </p:cBhvr>
                                    </p:animEffect>
                                  </p:childTnLst>
                                </p:cTn>
                              </p:par>
                            </p:childTnLst>
                          </p:cTn>
                        </p:par>
                        <p:par>
                          <p:cTn id="113" fill="hold">
                            <p:stCondLst>
                              <p:cond delay="500"/>
                            </p:stCondLst>
                            <p:childTnLst>
                              <p:par>
                                <p:cTn id="114" presetID="20" presetClass="entr" presetSubtype="0" fill="hold" grpId="0" nodeType="afterEffect">
                                  <p:stCondLst>
                                    <p:cond delay="0"/>
                                  </p:stCondLst>
                                  <p:childTnLst>
                                    <p:set>
                                      <p:cBhvr>
                                        <p:cTn id="115" dur="1" fill="hold">
                                          <p:stCondLst>
                                            <p:cond delay="0"/>
                                          </p:stCondLst>
                                        </p:cTn>
                                        <p:tgtEl>
                                          <p:spTgt spid="71704"/>
                                        </p:tgtEl>
                                        <p:attrNameLst>
                                          <p:attrName>style.visibility</p:attrName>
                                        </p:attrNameLst>
                                      </p:cBhvr>
                                      <p:to>
                                        <p:strVal val="visible"/>
                                      </p:to>
                                    </p:set>
                                    <p:animEffect transition="in" filter="wedge">
                                      <p:cBhvr>
                                        <p:cTn id="116" dur="500"/>
                                        <p:tgtEl>
                                          <p:spTgt spid="71704"/>
                                        </p:tgtEl>
                                      </p:cBhvr>
                                    </p:animEffect>
                                  </p:childTnLst>
                                </p:cTn>
                              </p:par>
                            </p:childTnLst>
                          </p:cTn>
                        </p:par>
                      </p:childTnLst>
                    </p:cTn>
                  </p:par>
                  <p:par>
                    <p:cTn id="117" fill="hold">
                      <p:stCondLst>
                        <p:cond delay="indefinite"/>
                      </p:stCondLst>
                      <p:childTnLst>
                        <p:par>
                          <p:cTn id="118" fill="hold">
                            <p:stCondLst>
                              <p:cond delay="0"/>
                            </p:stCondLst>
                            <p:childTnLst>
                              <p:par>
                                <p:cTn id="119" presetID="20" presetClass="entr" presetSubtype="0" fill="hold" grpId="0" nodeType="clickEffect">
                                  <p:stCondLst>
                                    <p:cond delay="0"/>
                                  </p:stCondLst>
                                  <p:childTnLst>
                                    <p:set>
                                      <p:cBhvr>
                                        <p:cTn id="120" dur="1" fill="hold">
                                          <p:stCondLst>
                                            <p:cond delay="0"/>
                                          </p:stCondLst>
                                        </p:cTn>
                                        <p:tgtEl>
                                          <p:spTgt spid="71708"/>
                                        </p:tgtEl>
                                        <p:attrNameLst>
                                          <p:attrName>style.visibility</p:attrName>
                                        </p:attrNameLst>
                                      </p:cBhvr>
                                      <p:to>
                                        <p:strVal val="visible"/>
                                      </p:to>
                                    </p:set>
                                    <p:animEffect transition="in" filter="wedge">
                                      <p:cBhvr>
                                        <p:cTn id="121" dur="500"/>
                                        <p:tgtEl>
                                          <p:spTgt spid="71708"/>
                                        </p:tgtEl>
                                      </p:cBhvr>
                                    </p:animEffect>
                                  </p:childTnLst>
                                </p:cTn>
                              </p:par>
                            </p:childTnLst>
                          </p:cTn>
                        </p:par>
                        <p:par>
                          <p:cTn id="122" fill="hold">
                            <p:stCondLst>
                              <p:cond delay="500"/>
                            </p:stCondLst>
                            <p:childTnLst>
                              <p:par>
                                <p:cTn id="123" presetID="20" presetClass="entr" presetSubtype="0" fill="hold" grpId="0" nodeType="afterEffect">
                                  <p:stCondLst>
                                    <p:cond delay="0"/>
                                  </p:stCondLst>
                                  <p:childTnLst>
                                    <p:set>
                                      <p:cBhvr>
                                        <p:cTn id="124" dur="1" fill="hold">
                                          <p:stCondLst>
                                            <p:cond delay="0"/>
                                          </p:stCondLst>
                                        </p:cTn>
                                        <p:tgtEl>
                                          <p:spTgt spid="71705"/>
                                        </p:tgtEl>
                                        <p:attrNameLst>
                                          <p:attrName>style.visibility</p:attrName>
                                        </p:attrNameLst>
                                      </p:cBhvr>
                                      <p:to>
                                        <p:strVal val="visible"/>
                                      </p:to>
                                    </p:set>
                                    <p:animEffect transition="in" filter="wedge">
                                      <p:cBhvr>
                                        <p:cTn id="125" dur="500"/>
                                        <p:tgtEl>
                                          <p:spTgt spid="71705"/>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ntr" presetSubtype="0" fill="hold" grpId="0" nodeType="clickEffect">
                                  <p:stCondLst>
                                    <p:cond delay="0"/>
                                  </p:stCondLst>
                                  <p:childTnLst>
                                    <p:set>
                                      <p:cBhvr>
                                        <p:cTn id="129" dur="1" fill="hold">
                                          <p:stCondLst>
                                            <p:cond delay="0"/>
                                          </p:stCondLst>
                                        </p:cTn>
                                        <p:tgtEl>
                                          <p:spTgt spid="71709"/>
                                        </p:tgtEl>
                                        <p:attrNameLst>
                                          <p:attrName>style.visibility</p:attrName>
                                        </p:attrNameLst>
                                      </p:cBhvr>
                                      <p:to>
                                        <p:strVal val="visible"/>
                                      </p:to>
                                    </p:set>
                                    <p:animEffect transition="in" filter="wedge">
                                      <p:cBhvr>
                                        <p:cTn id="130" dur="500"/>
                                        <p:tgtEl>
                                          <p:spTgt spid="71709"/>
                                        </p:tgtEl>
                                      </p:cBhvr>
                                    </p:animEffect>
                                  </p:childTnLst>
                                </p:cTn>
                              </p:par>
                            </p:childTnLst>
                          </p:cTn>
                        </p:par>
                        <p:par>
                          <p:cTn id="131" fill="hold">
                            <p:stCondLst>
                              <p:cond delay="500"/>
                            </p:stCondLst>
                            <p:childTnLst>
                              <p:par>
                                <p:cTn id="132" presetID="20" presetClass="entr" presetSubtype="0" fill="hold" grpId="0" nodeType="afterEffect">
                                  <p:stCondLst>
                                    <p:cond delay="0"/>
                                  </p:stCondLst>
                                  <p:childTnLst>
                                    <p:set>
                                      <p:cBhvr>
                                        <p:cTn id="133" dur="1" fill="hold">
                                          <p:stCondLst>
                                            <p:cond delay="0"/>
                                          </p:stCondLst>
                                        </p:cTn>
                                        <p:tgtEl>
                                          <p:spTgt spid="71706"/>
                                        </p:tgtEl>
                                        <p:attrNameLst>
                                          <p:attrName>style.visibility</p:attrName>
                                        </p:attrNameLst>
                                      </p:cBhvr>
                                      <p:to>
                                        <p:strVal val="visible"/>
                                      </p:to>
                                    </p:set>
                                    <p:animEffect transition="in" filter="wedge">
                                      <p:cBhvr>
                                        <p:cTn id="134" dur="500"/>
                                        <p:tgtEl>
                                          <p:spTgt spid="71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P spid="71683" grpId="0" animBg="1"/>
      <p:bldP spid="71684" grpId="0" autoUpdateAnimBg="0"/>
      <p:bldP spid="71685" grpId="0" animBg="1"/>
      <p:bldP spid="71686" grpId="0" animBg="1"/>
      <p:bldP spid="71687" grpId="0" animBg="1"/>
      <p:bldP spid="71688" grpId="0" animBg="1" autoUpdateAnimBg="0"/>
      <p:bldP spid="71689" grpId="0" animBg="1" autoUpdateAnimBg="0"/>
      <p:bldP spid="71690" grpId="0" animBg="1" autoUpdateAnimBg="0"/>
      <p:bldP spid="71691" grpId="0" autoUpdateAnimBg="0"/>
      <p:bldP spid="71692" grpId="0" animBg="1"/>
      <p:bldP spid="71693" grpId="0" animBg="1"/>
      <p:bldP spid="71694" grpId="0" animBg="1"/>
      <p:bldP spid="71695" grpId="0" autoUpdateAnimBg="0"/>
      <p:bldP spid="71696" grpId="0" autoUpdateAnimBg="0"/>
      <p:bldP spid="71697" grpId="0" animBg="1"/>
      <p:bldP spid="71698" grpId="0" autoUpdateAnimBg="0"/>
      <p:bldP spid="71699" grpId="0" autoUpdateAnimBg="0"/>
      <p:bldP spid="71700" grpId="0" autoUpdateAnimBg="0"/>
      <p:bldP spid="71701" grpId="0" animBg="1"/>
      <p:bldP spid="71702" grpId="0" animBg="1"/>
      <p:bldP spid="71703" grpId="0" animBg="1"/>
      <p:bldP spid="71704" grpId="0" animBg="1"/>
      <p:bldP spid="71705" grpId="0" animBg="1"/>
      <p:bldP spid="71706" grpId="0" animBg="1"/>
      <p:bldP spid="71707" grpId="0" autoUpdateAnimBg="0"/>
      <p:bldP spid="71708" grpId="0" autoUpdateAnimBg="0"/>
      <p:bldP spid="71709" grpId="0" autoUpdateAnimBg="0"/>
      <p:bldP spid="71710" grpId="0" animBg="1"/>
      <p:bldP spid="71711" grpId="0" animBg="1"/>
      <p:bldP spid="71712" grpId="0" animBg="1"/>
      <p:bldP spid="71713" grpId="0" animBg="1"/>
      <p:bldP spid="71714" grpId="0" animBg="1"/>
      <p:bldP spid="717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2"/>
          <p:cNvSpPr>
            <a:spLocks noGrp="1" noChangeArrowheads="1"/>
          </p:cNvSpPr>
          <p:nvPr>
            <p:ph type="ctrTitle"/>
          </p:nvPr>
        </p:nvSpPr>
        <p:spPr>
          <a:xfrm>
            <a:off x="381000" y="685800"/>
            <a:ext cx="6553200" cy="1524000"/>
          </a:xfrm>
        </p:spPr>
        <p:txBody>
          <a:bodyPr/>
          <a:lstStyle/>
          <a:p>
            <a:pPr algn="l"/>
            <a:r>
              <a:rPr lang="en-US" sz="1800" b="1" i="1">
                <a:latin typeface="Arial Narrow" pitchFamily="-110" charset="0"/>
              </a:rPr>
              <a:t/>
            </a:r>
            <a:br>
              <a:rPr lang="en-US" sz="1800" b="1" i="1">
                <a:latin typeface="Arial Narrow" pitchFamily="-110" charset="0"/>
              </a:rPr>
            </a:br>
            <a:r>
              <a:rPr lang="en-US" sz="1800" b="1" i="1">
                <a:latin typeface="Arial Narrow" pitchFamily="-110" charset="0"/>
              </a:rPr>
              <a:t>Readiness </a:t>
            </a:r>
            <a:r>
              <a:rPr lang="en-US" sz="1800" i="1">
                <a:latin typeface="Arial Narrow" pitchFamily="-110" charset="0"/>
              </a:rPr>
              <a:t>is a student’s entry point relative to a particular understanding or skill.  To help a student to grow, we must begin where the child is.  Some children, particularly those who have had early learning opportunities, begin school with well-developed skills and considerable understanding of various topics; other students arrive as true beginners and need basic instruction and additional practice.</a:t>
            </a:r>
            <a:r>
              <a:rPr lang="en-US" sz="1800">
                <a:latin typeface="Arial Narrow" pitchFamily="-110" charset="0"/>
              </a:rPr>
              <a:t/>
            </a:r>
            <a:br>
              <a:rPr lang="en-US" sz="1800">
                <a:latin typeface="Arial Narrow" pitchFamily="-110" charset="0"/>
              </a:rPr>
            </a:br>
            <a:endParaRPr lang="en-US" sz="2800">
              <a:latin typeface="Comic Sans MS" pitchFamily="-110" charset="0"/>
            </a:endParaRPr>
          </a:p>
        </p:txBody>
      </p:sp>
      <p:sp>
        <p:nvSpPr>
          <p:cNvPr id="307204" name="Rectangle 3"/>
          <p:cNvSpPr>
            <a:spLocks noGrp="1" noChangeArrowheads="1"/>
          </p:cNvSpPr>
          <p:nvPr>
            <p:ph type="subTitle" idx="1"/>
          </p:nvPr>
        </p:nvSpPr>
        <p:spPr>
          <a:xfrm>
            <a:off x="2514600" y="2514600"/>
            <a:ext cx="6172200" cy="1828800"/>
          </a:xfrm>
        </p:spPr>
        <p:txBody>
          <a:bodyPr/>
          <a:lstStyle/>
          <a:p>
            <a:pPr marL="320675" lvl="1" algn="l"/>
            <a:r>
              <a:rPr lang="en-US" sz="1800" b="1" i="1">
                <a:latin typeface="Arial Narrow" pitchFamily="-110" charset="0"/>
              </a:rPr>
              <a:t>Interest</a:t>
            </a:r>
            <a:r>
              <a:rPr lang="en-US" sz="1800" i="1">
                <a:latin typeface="Arial Narrow" pitchFamily="-110" charset="0"/>
              </a:rPr>
              <a:t> refers to a child’s affinity, curiosity, or passion for a particular topic or skill. The advantage to grouping by interest is that it allows students to attach what they have been learning in class to things that they already find relevant and interesting and appealing in their own lives.</a:t>
            </a:r>
          </a:p>
          <a:p>
            <a:pPr marL="320675" lvl="1" algn="l"/>
            <a:endParaRPr lang="en-US" sz="800" b="1" i="1">
              <a:latin typeface="Arial Narrow" pitchFamily="-110" charset="0"/>
            </a:endParaRPr>
          </a:p>
          <a:p>
            <a:pPr marL="320675" lvl="1" algn="l">
              <a:lnSpc>
                <a:spcPct val="110000"/>
              </a:lnSpc>
            </a:pPr>
            <a:r>
              <a:rPr lang="en-US" sz="1800" b="1" i="1">
                <a:latin typeface="Arial Narrow" pitchFamily="-110" charset="0"/>
              </a:rPr>
              <a:t>Learning profile</a:t>
            </a:r>
            <a:r>
              <a:rPr lang="en-US" sz="1800" i="1">
                <a:latin typeface="Arial Narrow" pitchFamily="-110" charset="0"/>
              </a:rPr>
              <a:t> has to do with how students learn.  Some are visual learners, auditory learners, or kinesthetic learners.  Students vary in the amount of time they need to master a skill or learn a concept. </a:t>
            </a:r>
          </a:p>
          <a:p>
            <a:pPr marL="320675" lvl="1" algn="l">
              <a:lnSpc>
                <a:spcPct val="110000"/>
              </a:lnSpc>
            </a:pPr>
            <a:r>
              <a:rPr lang="en-US" sz="1800" i="1">
                <a:latin typeface="Arial Narrow" pitchFamily="-110" charset="0"/>
              </a:rPr>
              <a:t> </a:t>
            </a:r>
          </a:p>
          <a:p>
            <a:pPr marL="320675" lvl="1" algn="l">
              <a:lnSpc>
                <a:spcPct val="110000"/>
              </a:lnSpc>
            </a:pPr>
            <a:r>
              <a:rPr lang="en-US" sz="1800" i="1">
                <a:latin typeface="Arial Narrow" pitchFamily="-110" charset="0"/>
              </a:rPr>
              <a:t>How students learn can be shaped by:</a:t>
            </a:r>
          </a:p>
          <a:p>
            <a:pPr marL="320675" lvl="1" algn="l">
              <a:lnSpc>
                <a:spcPct val="110000"/>
              </a:lnSpc>
            </a:pPr>
            <a:r>
              <a:rPr lang="en-US" sz="800" i="1">
                <a:latin typeface="Arial Narrow" pitchFamily="-110" charset="0"/>
              </a:rPr>
              <a:t>   </a:t>
            </a:r>
            <a:r>
              <a:rPr lang="en-US" sz="1800" i="1">
                <a:latin typeface="Arial Narrow" pitchFamily="-110" charset="0"/>
              </a:rPr>
              <a:t>environment    social organization  physical circumstances      </a:t>
            </a:r>
          </a:p>
          <a:p>
            <a:pPr marL="320675" lvl="1" algn="l">
              <a:lnSpc>
                <a:spcPct val="60000"/>
              </a:lnSpc>
            </a:pPr>
            <a:r>
              <a:rPr lang="en-US" sz="1800" i="1">
                <a:latin typeface="Arial Narrow" pitchFamily="-110" charset="0"/>
              </a:rPr>
              <a:t>                emotional climate        psychological factors  </a:t>
            </a:r>
          </a:p>
          <a:p>
            <a:pPr algn="l"/>
            <a:endParaRPr lang="en-US"/>
          </a:p>
        </p:txBody>
      </p:sp>
      <p:graphicFrame>
        <p:nvGraphicFramePr>
          <p:cNvPr id="307202" name="Object 2"/>
          <p:cNvGraphicFramePr>
            <a:graphicFrameLocks noChangeAspect="1"/>
          </p:cNvGraphicFramePr>
          <p:nvPr/>
        </p:nvGraphicFramePr>
        <p:xfrm>
          <a:off x="6781800" y="1066800"/>
          <a:ext cx="2362200" cy="1320800"/>
        </p:xfrm>
        <a:graphic>
          <a:graphicData uri="http://schemas.openxmlformats.org/presentationml/2006/ole">
            <p:oleObj spid="_x0000_s217091" name="Clip" r:id="rId3" imgW="4523715" imgH="2530444" progId="">
              <p:embed/>
            </p:oleObj>
          </a:graphicData>
        </a:graphic>
      </p:graphicFrame>
      <p:pic>
        <p:nvPicPr>
          <p:cNvPr id="307205" name="Picture 5" descr="interests"/>
          <p:cNvPicPr>
            <a:picLocks noChangeAspect="1" noChangeArrowheads="1"/>
          </p:cNvPicPr>
          <p:nvPr/>
        </p:nvPicPr>
        <p:blipFill>
          <a:blip r:embed="rId4"/>
          <a:srcRect/>
          <a:stretch>
            <a:fillRect/>
          </a:stretch>
        </p:blipFill>
        <p:spPr bwMode="auto">
          <a:xfrm>
            <a:off x="228600" y="2971800"/>
            <a:ext cx="2651125" cy="2971800"/>
          </a:xfrm>
          <a:prstGeom prst="rect">
            <a:avLst/>
          </a:prstGeom>
          <a:noFill/>
          <a:ln w="9525">
            <a:noFill/>
            <a:miter lim="800000"/>
            <a:headEnd/>
            <a:tailEnd/>
          </a:ln>
        </p:spPr>
      </p:pic>
      <p:sp>
        <p:nvSpPr>
          <p:cNvPr id="307206" name="Text Box 11"/>
          <p:cNvSpPr txBox="1">
            <a:spLocks noChangeArrowheads="1"/>
          </p:cNvSpPr>
          <p:nvPr/>
        </p:nvSpPr>
        <p:spPr bwMode="auto">
          <a:xfrm>
            <a:off x="228600" y="2209800"/>
            <a:ext cx="762000" cy="214313"/>
          </a:xfrm>
          <a:prstGeom prst="rect">
            <a:avLst/>
          </a:prstGeom>
          <a:noFill/>
          <a:ln w="9525">
            <a:noFill/>
            <a:miter lim="800000"/>
            <a:headEnd/>
            <a:tailEnd/>
          </a:ln>
        </p:spPr>
        <p:txBody>
          <a:bodyPr lIns="91435" tIns="45718" rIns="91435" bIns="45718">
            <a:prstTxWarp prst="textNoShape">
              <a:avLst/>
            </a:prstTxWarp>
            <a:spAutoFit/>
          </a:bodyPr>
          <a:lstStyle/>
          <a:p>
            <a:r>
              <a:rPr lang="en-US" sz="80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Assessments</a:t>
            </a:r>
            <a:endParaRPr lang="en-US" dirty="0"/>
          </a:p>
        </p:txBody>
      </p:sp>
      <p:pic>
        <p:nvPicPr>
          <p:cNvPr id="5" name="Content Placeholder 4" descr="Screen Shot 2013-02-10 at 4.32.33 PM.png"/>
          <p:cNvPicPr>
            <a:picLocks noGrp="1" noChangeAspect="1"/>
          </p:cNvPicPr>
          <p:nvPr>
            <p:ph idx="1"/>
          </p:nvPr>
        </p:nvPicPr>
        <p:blipFill>
          <a:blip r:embed="rId2"/>
          <a:srcRect l="-24493" r="-24493"/>
          <a:stretch>
            <a:fillRect/>
          </a:stretch>
        </p:blipFill>
        <p:spPr/>
      </p:pic>
      <p:sp>
        <p:nvSpPr>
          <p:cNvPr id="4" name="Slide Number Placeholder 3"/>
          <p:cNvSpPr>
            <a:spLocks noGrp="1"/>
          </p:cNvSpPr>
          <p:nvPr>
            <p:ph type="sldNum" sz="quarter" idx="12"/>
          </p:nvPr>
        </p:nvSpPr>
        <p:spPr/>
        <p:txBody>
          <a:bodyPr/>
          <a:lstStyle/>
          <a:p>
            <a:fld id="{3A67998D-6A4A-4436-A978-7BE1655306E7}"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3"/>
          <p:cNvSpPr>
            <a:spLocks noGrp="1"/>
          </p:cNvSpPr>
          <p:nvPr>
            <p:ph type="sldNum" sz="quarter" idx="12"/>
          </p:nvPr>
        </p:nvSpPr>
        <p:spPr>
          <a:noFill/>
        </p:spPr>
        <p:txBody>
          <a:bodyPr/>
          <a:lstStyle/>
          <a:p>
            <a:fld id="{485FE19E-C252-8243-AA84-CED2DA3F0F74}" type="slidenum">
              <a:rPr lang="en-US" smtClean="0"/>
              <a:pPr/>
              <a:t>17</a:t>
            </a:fld>
            <a:endParaRPr lang="en-US" smtClean="0"/>
          </a:p>
        </p:txBody>
      </p:sp>
      <p:sp>
        <p:nvSpPr>
          <p:cNvPr id="132099" name="Rectangle 2"/>
          <p:cNvSpPr>
            <a:spLocks noChangeArrowheads="1"/>
          </p:cNvSpPr>
          <p:nvPr/>
        </p:nvSpPr>
        <p:spPr bwMode="auto">
          <a:xfrm>
            <a:off x="685800" y="609600"/>
            <a:ext cx="7772400" cy="1143000"/>
          </a:xfrm>
          <a:prstGeom prst="rect">
            <a:avLst/>
          </a:prstGeom>
          <a:noFill/>
          <a:ln w="9525">
            <a:noFill/>
            <a:miter lim="800000"/>
            <a:headEnd/>
            <a:tailEnd/>
          </a:ln>
        </p:spPr>
        <p:txBody>
          <a:bodyPr lIns="92075" tIns="46038" rIns="92075" bIns="46038" anchor="ctr">
            <a:prstTxWarp prst="textNoShape">
              <a:avLst/>
            </a:prstTxWarp>
          </a:bodyPr>
          <a:lstStyle/>
          <a:p>
            <a:pPr algn="ctr" eaLnBrk="1" hangingPunct="1"/>
            <a:r>
              <a:rPr lang="en-US" sz="4400" b="0">
                <a:solidFill>
                  <a:schemeClr val="tx2"/>
                </a:solidFill>
                <a:latin typeface="Comic Sans MS" pitchFamily="-108" charset="0"/>
              </a:rPr>
              <a:t>On-going Assessment:</a:t>
            </a:r>
            <a:br>
              <a:rPr lang="en-US" sz="4400" b="0">
                <a:solidFill>
                  <a:schemeClr val="tx2"/>
                </a:solidFill>
                <a:latin typeface="Comic Sans MS" pitchFamily="-108" charset="0"/>
              </a:rPr>
            </a:br>
            <a:r>
              <a:rPr lang="en-US" sz="4400" b="0">
                <a:solidFill>
                  <a:schemeClr val="tx2"/>
                </a:solidFill>
                <a:latin typeface="Comic Sans MS" pitchFamily="-108" charset="0"/>
              </a:rPr>
              <a:t>A Diagnostic Continuum</a:t>
            </a:r>
          </a:p>
        </p:txBody>
      </p:sp>
      <p:sp>
        <p:nvSpPr>
          <p:cNvPr id="132100" name="Line 3"/>
          <p:cNvSpPr>
            <a:spLocks noChangeShapeType="1"/>
          </p:cNvSpPr>
          <p:nvPr/>
        </p:nvSpPr>
        <p:spPr bwMode="auto">
          <a:xfrm>
            <a:off x="609600" y="2743200"/>
            <a:ext cx="8001000" cy="0"/>
          </a:xfrm>
          <a:prstGeom prst="line">
            <a:avLst/>
          </a:prstGeom>
          <a:noFill/>
          <a:ln w="76200">
            <a:solidFill>
              <a:schemeClr val="tx1"/>
            </a:solidFill>
            <a:round/>
            <a:headEnd type="none" w="sm" len="sm"/>
            <a:tailEnd type="none" w="sm" len="sm"/>
          </a:ln>
        </p:spPr>
        <p:txBody>
          <a:bodyPr wrap="none" anchor="ctr">
            <a:prstTxWarp prst="textNoShape">
              <a:avLst/>
            </a:prstTxWarp>
          </a:bodyPr>
          <a:lstStyle/>
          <a:p>
            <a:endParaRPr lang="en-US"/>
          </a:p>
        </p:txBody>
      </p:sp>
      <p:grpSp>
        <p:nvGrpSpPr>
          <p:cNvPr id="2" name="Group 4"/>
          <p:cNvGrpSpPr>
            <a:grpSpLocks/>
          </p:cNvGrpSpPr>
          <p:nvPr/>
        </p:nvGrpSpPr>
        <p:grpSpPr bwMode="auto">
          <a:xfrm>
            <a:off x="263525" y="2895600"/>
            <a:ext cx="8880475" cy="1368425"/>
            <a:chOff x="70" y="2114"/>
            <a:chExt cx="5594" cy="862"/>
          </a:xfrm>
        </p:grpSpPr>
        <p:sp>
          <p:nvSpPr>
            <p:cNvPr id="132112" name="Text Box 5"/>
            <p:cNvSpPr txBox="1">
              <a:spLocks noChangeArrowheads="1"/>
            </p:cNvSpPr>
            <p:nvPr/>
          </p:nvSpPr>
          <p:spPr bwMode="auto">
            <a:xfrm>
              <a:off x="70" y="2123"/>
              <a:ext cx="1229" cy="504"/>
            </a:xfrm>
            <a:prstGeom prst="rect">
              <a:avLst/>
            </a:prstGeom>
            <a:noFill/>
            <a:ln w="12699">
              <a:noFill/>
              <a:miter lim="800000"/>
              <a:headEnd type="none" w="sm" len="sm"/>
              <a:tailEnd type="none" w="sm" len="sm"/>
            </a:ln>
          </p:spPr>
          <p:txBody>
            <a:bodyPr wrap="none">
              <a:prstTxWarp prst="textNoShape">
                <a:avLst/>
              </a:prstTxWarp>
              <a:spAutoFit/>
            </a:bodyPr>
            <a:lstStyle/>
            <a:p>
              <a:pPr algn="ctr"/>
              <a:r>
                <a:rPr lang="en-US" sz="2000">
                  <a:latin typeface="Comic Sans MS" pitchFamily="-108" charset="0"/>
                </a:rPr>
                <a:t>Preassessment</a:t>
              </a:r>
              <a:endParaRPr lang="en-US" sz="2000" b="0">
                <a:latin typeface="Comic Sans MS" pitchFamily="-108" charset="0"/>
              </a:endParaRPr>
            </a:p>
            <a:p>
              <a:pPr algn="ctr"/>
              <a:r>
                <a:rPr lang="en-US" sz="2000" b="0">
                  <a:latin typeface="Comic Sans MS" pitchFamily="-108" charset="0"/>
                </a:rPr>
                <a:t>(Finding Out)</a:t>
              </a:r>
            </a:p>
          </p:txBody>
        </p:sp>
        <p:sp>
          <p:nvSpPr>
            <p:cNvPr id="132113" name="Text Box 6"/>
            <p:cNvSpPr txBox="1">
              <a:spLocks noChangeArrowheads="1"/>
            </p:cNvSpPr>
            <p:nvPr/>
          </p:nvSpPr>
          <p:spPr bwMode="auto">
            <a:xfrm>
              <a:off x="1438" y="2114"/>
              <a:ext cx="2435" cy="504"/>
            </a:xfrm>
            <a:prstGeom prst="rect">
              <a:avLst/>
            </a:prstGeom>
            <a:noFill/>
            <a:ln w="12699">
              <a:noFill/>
              <a:miter lim="800000"/>
              <a:headEnd type="none" w="sm" len="sm"/>
              <a:tailEnd type="none" w="sm" len="sm"/>
            </a:ln>
          </p:spPr>
          <p:txBody>
            <a:bodyPr wrap="none">
              <a:prstTxWarp prst="textNoShape">
                <a:avLst/>
              </a:prstTxWarp>
              <a:spAutoFit/>
            </a:bodyPr>
            <a:lstStyle/>
            <a:p>
              <a:pPr algn="ctr"/>
              <a:r>
                <a:rPr lang="en-US" sz="2000">
                  <a:latin typeface="Comic Sans MS" pitchFamily="-108" charset="0"/>
                </a:rPr>
                <a:t>Formative Assessment</a:t>
              </a:r>
              <a:endParaRPr lang="en-US" sz="2000" b="0">
                <a:latin typeface="Comic Sans MS" pitchFamily="-108" charset="0"/>
              </a:endParaRPr>
            </a:p>
            <a:p>
              <a:pPr algn="ctr"/>
              <a:r>
                <a:rPr lang="en-US" sz="2000" b="0">
                  <a:latin typeface="Comic Sans MS" pitchFamily="-108" charset="0"/>
                </a:rPr>
                <a:t>(Keeping Track &amp; Checking -up)</a:t>
              </a:r>
              <a:endParaRPr lang="en-US" b="0">
                <a:latin typeface="Comic Sans MS" pitchFamily="-108" charset="0"/>
              </a:endParaRPr>
            </a:p>
          </p:txBody>
        </p:sp>
        <p:sp>
          <p:nvSpPr>
            <p:cNvPr id="132114" name="Text Box 7"/>
            <p:cNvSpPr txBox="1">
              <a:spLocks noChangeArrowheads="1"/>
            </p:cNvSpPr>
            <p:nvPr/>
          </p:nvSpPr>
          <p:spPr bwMode="auto">
            <a:xfrm>
              <a:off x="3771" y="2114"/>
              <a:ext cx="1893" cy="504"/>
            </a:xfrm>
            <a:prstGeom prst="rect">
              <a:avLst/>
            </a:prstGeom>
            <a:noFill/>
            <a:ln w="12699">
              <a:noFill/>
              <a:miter lim="800000"/>
              <a:headEnd type="none" w="sm" len="sm"/>
              <a:tailEnd type="none" w="sm" len="sm"/>
            </a:ln>
          </p:spPr>
          <p:txBody>
            <a:bodyPr wrap="none">
              <a:prstTxWarp prst="textNoShape">
                <a:avLst/>
              </a:prstTxWarp>
              <a:spAutoFit/>
            </a:bodyPr>
            <a:lstStyle/>
            <a:p>
              <a:pPr algn="ctr"/>
              <a:r>
                <a:rPr lang="en-US" sz="2000">
                  <a:latin typeface="Comic Sans MS" pitchFamily="-108" charset="0"/>
                </a:rPr>
                <a:t>Summative Assessment</a:t>
              </a:r>
              <a:endParaRPr lang="en-US" sz="2000" b="0">
                <a:latin typeface="Comic Sans MS" pitchFamily="-108" charset="0"/>
              </a:endParaRPr>
            </a:p>
            <a:p>
              <a:pPr algn="ctr"/>
              <a:r>
                <a:rPr lang="en-US" sz="2000" b="0">
                  <a:latin typeface="Comic Sans MS" pitchFamily="-108" charset="0"/>
                </a:rPr>
                <a:t>(Making sure)</a:t>
              </a:r>
            </a:p>
          </p:txBody>
        </p:sp>
        <p:sp>
          <p:nvSpPr>
            <p:cNvPr id="132115" name="AutoShape 8"/>
            <p:cNvSpPr>
              <a:spLocks noChangeArrowheads="1"/>
            </p:cNvSpPr>
            <p:nvPr/>
          </p:nvSpPr>
          <p:spPr bwMode="auto">
            <a:xfrm>
              <a:off x="576" y="2592"/>
              <a:ext cx="288" cy="336"/>
            </a:xfrm>
            <a:prstGeom prst="downArrow">
              <a:avLst>
                <a:gd name="adj1" fmla="val 50000"/>
                <a:gd name="adj2" fmla="val 29167"/>
              </a:avLst>
            </a:prstGeom>
            <a:solidFill>
              <a:srgbClr val="FF0000"/>
            </a:solidFill>
            <a:ln w="12699">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132116" name="AutoShape 9"/>
            <p:cNvSpPr>
              <a:spLocks noChangeArrowheads="1"/>
            </p:cNvSpPr>
            <p:nvPr/>
          </p:nvSpPr>
          <p:spPr bwMode="auto">
            <a:xfrm>
              <a:off x="2496" y="2640"/>
              <a:ext cx="288" cy="336"/>
            </a:xfrm>
            <a:prstGeom prst="downArrow">
              <a:avLst>
                <a:gd name="adj1" fmla="val 50000"/>
                <a:gd name="adj2" fmla="val 29167"/>
              </a:avLst>
            </a:prstGeom>
            <a:solidFill>
              <a:srgbClr val="FF0000"/>
            </a:solidFill>
            <a:ln w="12699">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132117" name="AutoShape 10"/>
            <p:cNvSpPr>
              <a:spLocks noChangeArrowheads="1"/>
            </p:cNvSpPr>
            <p:nvPr/>
          </p:nvSpPr>
          <p:spPr bwMode="auto">
            <a:xfrm>
              <a:off x="4608" y="2640"/>
              <a:ext cx="288" cy="336"/>
            </a:xfrm>
            <a:prstGeom prst="downArrow">
              <a:avLst>
                <a:gd name="adj1" fmla="val 50000"/>
                <a:gd name="adj2" fmla="val 29167"/>
              </a:avLst>
            </a:prstGeom>
            <a:solidFill>
              <a:srgbClr val="FF0000"/>
            </a:solidFill>
            <a:ln w="12699">
              <a:solidFill>
                <a:schemeClr val="tx1"/>
              </a:solidFill>
              <a:miter lim="800000"/>
              <a:headEnd type="none" w="sm" len="sm"/>
              <a:tailEnd type="none" w="sm" len="sm"/>
            </a:ln>
          </p:spPr>
          <p:txBody>
            <a:bodyPr wrap="none" anchor="ctr">
              <a:prstTxWarp prst="textNoShape">
                <a:avLst/>
              </a:prstTxWarp>
            </a:bodyPr>
            <a:lstStyle/>
            <a:p>
              <a:endParaRPr lang="en-US"/>
            </a:p>
          </p:txBody>
        </p:sp>
      </p:grpSp>
      <p:sp>
        <p:nvSpPr>
          <p:cNvPr id="132102" name="Text Box 11"/>
          <p:cNvSpPr txBox="1">
            <a:spLocks noChangeArrowheads="1"/>
          </p:cNvSpPr>
          <p:nvPr/>
        </p:nvSpPr>
        <p:spPr bwMode="auto">
          <a:xfrm>
            <a:off x="2514600" y="2179638"/>
            <a:ext cx="3987800" cy="517525"/>
          </a:xfrm>
          <a:prstGeom prst="rect">
            <a:avLst/>
          </a:prstGeom>
          <a:noFill/>
          <a:ln w="12699">
            <a:noFill/>
            <a:miter lim="800000"/>
            <a:headEnd type="none" w="sm" len="sm"/>
            <a:tailEnd type="none" w="sm" len="sm"/>
          </a:ln>
        </p:spPr>
        <p:txBody>
          <a:bodyPr wrap="none">
            <a:prstTxWarp prst="textNoShape">
              <a:avLst/>
            </a:prstTxWarp>
            <a:spAutoFit/>
          </a:bodyPr>
          <a:lstStyle/>
          <a:p>
            <a:r>
              <a:rPr lang="en-US" b="0" i="1">
                <a:latin typeface="Comic Sans MS" pitchFamily="-108" charset="0"/>
              </a:rPr>
              <a:t>Feedback and Goal Setting</a:t>
            </a:r>
          </a:p>
        </p:txBody>
      </p:sp>
      <p:sp>
        <p:nvSpPr>
          <p:cNvPr id="132103" name="Line 12"/>
          <p:cNvSpPr>
            <a:spLocks noChangeShapeType="1"/>
          </p:cNvSpPr>
          <p:nvPr/>
        </p:nvSpPr>
        <p:spPr bwMode="auto">
          <a:xfrm>
            <a:off x="2667000" y="2438400"/>
            <a:ext cx="0" cy="0"/>
          </a:xfrm>
          <a:prstGeom prst="line">
            <a:avLst/>
          </a:prstGeom>
          <a:noFill/>
          <a:ln w="12699">
            <a:solidFill>
              <a:schemeClr val="tx1"/>
            </a:solidFill>
            <a:round/>
            <a:headEnd type="none" w="sm" len="sm"/>
            <a:tailEnd type="none" w="sm" len="sm"/>
          </a:ln>
        </p:spPr>
        <p:txBody>
          <a:bodyPr wrap="none" anchor="ctr">
            <a:prstTxWarp prst="textNoShape">
              <a:avLst/>
            </a:prstTxWarp>
          </a:bodyPr>
          <a:lstStyle/>
          <a:p>
            <a:endParaRPr lang="en-US"/>
          </a:p>
        </p:txBody>
      </p:sp>
      <p:sp>
        <p:nvSpPr>
          <p:cNvPr id="132104" name="Line 13"/>
          <p:cNvSpPr>
            <a:spLocks noChangeShapeType="1"/>
          </p:cNvSpPr>
          <p:nvPr/>
        </p:nvSpPr>
        <p:spPr bwMode="auto">
          <a:xfrm flipH="1">
            <a:off x="990600" y="2438400"/>
            <a:ext cx="1447800" cy="0"/>
          </a:xfrm>
          <a:prstGeom prst="line">
            <a:avLst/>
          </a:prstGeom>
          <a:noFill/>
          <a:ln w="12699">
            <a:solidFill>
              <a:schemeClr val="tx1"/>
            </a:solidFill>
            <a:round/>
            <a:headEnd/>
            <a:tailEnd type="triangle" w="med" len="med"/>
          </a:ln>
        </p:spPr>
        <p:txBody>
          <a:bodyPr wrap="none" anchor="ctr">
            <a:prstTxWarp prst="textNoShape">
              <a:avLst/>
            </a:prstTxWarp>
          </a:bodyPr>
          <a:lstStyle/>
          <a:p>
            <a:endParaRPr lang="en-US"/>
          </a:p>
        </p:txBody>
      </p:sp>
      <p:sp>
        <p:nvSpPr>
          <p:cNvPr id="132105" name="Line 14"/>
          <p:cNvSpPr>
            <a:spLocks noChangeShapeType="1"/>
          </p:cNvSpPr>
          <p:nvPr/>
        </p:nvSpPr>
        <p:spPr bwMode="auto">
          <a:xfrm>
            <a:off x="6705600" y="2438400"/>
            <a:ext cx="1600200" cy="0"/>
          </a:xfrm>
          <a:prstGeom prst="line">
            <a:avLst/>
          </a:prstGeom>
          <a:noFill/>
          <a:ln w="12699">
            <a:solidFill>
              <a:schemeClr val="tx1"/>
            </a:solidFill>
            <a:round/>
            <a:headEnd type="none" w="sm" len="sm"/>
            <a:tailEnd type="triangle" w="med" len="med"/>
          </a:ln>
        </p:spPr>
        <p:txBody>
          <a:bodyPr wrap="none" anchor="ctr">
            <a:prstTxWarp prst="textNoShape">
              <a:avLst/>
            </a:prstTxWarp>
          </a:bodyPr>
          <a:lstStyle/>
          <a:p>
            <a:endParaRPr lang="en-US"/>
          </a:p>
        </p:txBody>
      </p:sp>
      <p:sp>
        <p:nvSpPr>
          <p:cNvPr id="132106" name="Text Box 15"/>
          <p:cNvSpPr txBox="1">
            <a:spLocks noChangeArrowheads="1"/>
          </p:cNvSpPr>
          <p:nvPr/>
        </p:nvSpPr>
        <p:spPr bwMode="auto">
          <a:xfrm>
            <a:off x="365125" y="4343400"/>
            <a:ext cx="2149475" cy="2073275"/>
          </a:xfrm>
          <a:prstGeom prst="rect">
            <a:avLst/>
          </a:prstGeom>
          <a:noFill/>
          <a:ln w="12699">
            <a:noFill/>
            <a:miter lim="800000"/>
            <a:headEnd type="none" w="sm" len="sm"/>
            <a:tailEnd type="none" w="sm" len="sm"/>
          </a:ln>
        </p:spPr>
        <p:txBody>
          <a:bodyPr>
            <a:prstTxWarp prst="textNoShape">
              <a:avLst/>
            </a:prstTxWarp>
            <a:spAutoFit/>
          </a:bodyPr>
          <a:lstStyle/>
          <a:p>
            <a:r>
              <a:rPr lang="en-US" sz="1400" b="0" i="1">
                <a:latin typeface="Comic Sans MS" pitchFamily="-108" charset="0"/>
              </a:rPr>
              <a:t>Pre-test</a:t>
            </a:r>
          </a:p>
          <a:p>
            <a:r>
              <a:rPr lang="en-US" sz="1400" b="0" i="1">
                <a:latin typeface="Comic Sans MS" pitchFamily="-108" charset="0"/>
              </a:rPr>
              <a:t>Graphing for Greatness</a:t>
            </a:r>
          </a:p>
          <a:p>
            <a:r>
              <a:rPr lang="en-US" sz="1400" b="0" i="1">
                <a:latin typeface="Comic Sans MS" pitchFamily="-108" charset="0"/>
              </a:rPr>
              <a:t>Inventory</a:t>
            </a:r>
          </a:p>
          <a:p>
            <a:r>
              <a:rPr lang="en-US" sz="1400" b="0" i="1">
                <a:latin typeface="Comic Sans MS" pitchFamily="-108" charset="0"/>
              </a:rPr>
              <a:t>KWL</a:t>
            </a:r>
          </a:p>
          <a:p>
            <a:r>
              <a:rPr lang="en-US" sz="1400" b="0" i="1">
                <a:latin typeface="Comic Sans MS" pitchFamily="-108" charset="0"/>
              </a:rPr>
              <a:t>Checklist</a:t>
            </a:r>
          </a:p>
          <a:p>
            <a:r>
              <a:rPr lang="en-US" sz="1400" b="0" i="1">
                <a:latin typeface="Comic Sans MS" pitchFamily="-108" charset="0"/>
              </a:rPr>
              <a:t>Observation</a:t>
            </a:r>
          </a:p>
          <a:p>
            <a:r>
              <a:rPr lang="en-US" sz="1400" b="0" i="1">
                <a:latin typeface="Comic Sans MS" pitchFamily="-108" charset="0"/>
              </a:rPr>
              <a:t>Self-evaluation</a:t>
            </a:r>
          </a:p>
          <a:p>
            <a:r>
              <a:rPr lang="en-US" sz="1400" b="0" i="1">
                <a:latin typeface="Comic Sans MS" pitchFamily="-108" charset="0"/>
              </a:rPr>
              <a:t>Questioning</a:t>
            </a:r>
          </a:p>
        </p:txBody>
      </p:sp>
      <p:sp>
        <p:nvSpPr>
          <p:cNvPr id="132107" name="Text Box 16"/>
          <p:cNvSpPr txBox="1">
            <a:spLocks noChangeArrowheads="1"/>
          </p:cNvSpPr>
          <p:nvPr/>
        </p:nvSpPr>
        <p:spPr bwMode="auto">
          <a:xfrm>
            <a:off x="2895600" y="4357688"/>
            <a:ext cx="3290888" cy="1577975"/>
          </a:xfrm>
          <a:prstGeom prst="rect">
            <a:avLst/>
          </a:prstGeom>
          <a:noFill/>
          <a:ln w="12699">
            <a:noFill/>
            <a:miter lim="800000"/>
            <a:headEnd type="none" w="sm" len="sm"/>
            <a:tailEnd type="none" w="sm" len="sm"/>
          </a:ln>
        </p:spPr>
        <p:txBody>
          <a:bodyPr wrap="none">
            <a:prstTxWarp prst="textNoShape">
              <a:avLst/>
            </a:prstTxWarp>
            <a:spAutoFit/>
          </a:bodyPr>
          <a:lstStyle/>
          <a:p>
            <a:r>
              <a:rPr lang="en-US" sz="1400" b="0" i="1">
                <a:latin typeface="Comic Sans MS" pitchFamily="-108" charset="0"/>
              </a:rPr>
              <a:t>Conference	Exit Card</a:t>
            </a:r>
          </a:p>
          <a:p>
            <a:r>
              <a:rPr lang="en-US" sz="1400" b="0" i="1">
                <a:latin typeface="Comic Sans MS" pitchFamily="-108" charset="0"/>
              </a:rPr>
              <a:t>Peer evaluation	Portfolio Check</a:t>
            </a:r>
          </a:p>
          <a:p>
            <a:r>
              <a:rPr lang="en-US" sz="1400" b="0" i="1">
                <a:latin typeface="Comic Sans MS" pitchFamily="-108" charset="0"/>
              </a:rPr>
              <a:t>3-minute pause	Quiz</a:t>
            </a:r>
          </a:p>
          <a:p>
            <a:r>
              <a:rPr lang="en-US" sz="1400" b="0" i="1">
                <a:latin typeface="Comic Sans MS" pitchFamily="-108" charset="0"/>
              </a:rPr>
              <a:t>Observation	Journal Entry</a:t>
            </a:r>
          </a:p>
          <a:p>
            <a:r>
              <a:rPr lang="en-US" sz="1400" b="0" i="1">
                <a:latin typeface="Comic Sans MS" pitchFamily="-108" charset="0"/>
              </a:rPr>
              <a:t>Talkaround	Self-evaluation</a:t>
            </a:r>
          </a:p>
          <a:p>
            <a:r>
              <a:rPr lang="en-US" sz="1400" b="0" i="1">
                <a:latin typeface="Comic Sans MS" pitchFamily="-108" charset="0"/>
              </a:rPr>
              <a:t>Questioning</a:t>
            </a:r>
          </a:p>
        </p:txBody>
      </p:sp>
      <p:sp>
        <p:nvSpPr>
          <p:cNvPr id="132108" name="Text Box 17"/>
          <p:cNvSpPr txBox="1">
            <a:spLocks noChangeArrowheads="1"/>
          </p:cNvSpPr>
          <p:nvPr/>
        </p:nvSpPr>
        <p:spPr bwMode="auto">
          <a:xfrm>
            <a:off x="7010400" y="4406900"/>
            <a:ext cx="1752600" cy="1330325"/>
          </a:xfrm>
          <a:prstGeom prst="rect">
            <a:avLst/>
          </a:prstGeom>
          <a:noFill/>
          <a:ln w="12699">
            <a:noFill/>
            <a:miter lim="800000"/>
            <a:headEnd type="none" w="sm" len="sm"/>
            <a:tailEnd type="none" w="sm" len="sm"/>
          </a:ln>
        </p:spPr>
        <p:txBody>
          <a:bodyPr>
            <a:prstTxWarp prst="textNoShape">
              <a:avLst/>
            </a:prstTxWarp>
            <a:spAutoFit/>
          </a:bodyPr>
          <a:lstStyle/>
          <a:p>
            <a:r>
              <a:rPr lang="en-US" sz="1400" b="0" i="1">
                <a:latin typeface="Comic Sans MS" pitchFamily="-108" charset="0"/>
              </a:rPr>
              <a:t>Unit Test</a:t>
            </a:r>
          </a:p>
          <a:p>
            <a:r>
              <a:rPr lang="en-US" sz="1400" b="0" i="1">
                <a:latin typeface="Comic Sans MS" pitchFamily="-108" charset="0"/>
              </a:rPr>
              <a:t>Performance Task</a:t>
            </a:r>
          </a:p>
          <a:p>
            <a:r>
              <a:rPr lang="en-US" sz="1400" b="0" i="1">
                <a:latin typeface="Comic Sans MS" pitchFamily="-108" charset="0"/>
              </a:rPr>
              <a:t>Product/Exhibit</a:t>
            </a:r>
          </a:p>
          <a:p>
            <a:r>
              <a:rPr lang="en-US" sz="1400" b="0" i="1">
                <a:latin typeface="Comic Sans MS" pitchFamily="-108" charset="0"/>
              </a:rPr>
              <a:t>Demonstration</a:t>
            </a:r>
          </a:p>
          <a:p>
            <a:r>
              <a:rPr lang="en-US" sz="1400" b="0" i="1">
                <a:latin typeface="Comic Sans MS" pitchFamily="-108" charset="0"/>
              </a:rPr>
              <a:t>Portfolio Review</a:t>
            </a:r>
          </a:p>
        </p:txBody>
      </p:sp>
      <p:sp>
        <p:nvSpPr>
          <p:cNvPr id="132109" name="Rectangle 18"/>
          <p:cNvSpPr>
            <a:spLocks noChangeArrowheads="1"/>
          </p:cNvSpPr>
          <p:nvPr/>
        </p:nvSpPr>
        <p:spPr bwMode="auto">
          <a:xfrm>
            <a:off x="228600" y="4343400"/>
            <a:ext cx="2286000" cy="2133600"/>
          </a:xfrm>
          <a:prstGeom prst="rect">
            <a:avLst/>
          </a:prstGeom>
          <a:noFill/>
          <a:ln w="381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132110" name="Rectangle 19"/>
          <p:cNvSpPr>
            <a:spLocks noChangeArrowheads="1"/>
          </p:cNvSpPr>
          <p:nvPr/>
        </p:nvSpPr>
        <p:spPr bwMode="auto">
          <a:xfrm>
            <a:off x="2895600" y="4343400"/>
            <a:ext cx="3276600" cy="1600200"/>
          </a:xfrm>
          <a:prstGeom prst="rect">
            <a:avLst/>
          </a:prstGeom>
          <a:noFill/>
          <a:ln w="381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132111" name="Rectangle 20"/>
          <p:cNvSpPr>
            <a:spLocks noChangeArrowheads="1"/>
          </p:cNvSpPr>
          <p:nvPr/>
        </p:nvSpPr>
        <p:spPr bwMode="auto">
          <a:xfrm>
            <a:off x="6858000" y="4343400"/>
            <a:ext cx="1981200" cy="1524000"/>
          </a:xfrm>
          <a:prstGeom prst="rect">
            <a:avLst/>
          </a:prstGeom>
          <a:noFill/>
          <a:ln w="38100">
            <a:solidFill>
              <a:schemeClr val="tx1"/>
            </a:solidFill>
            <a:miter lim="800000"/>
            <a:headEnd type="none" w="sm" len="sm"/>
            <a:tailEnd type="none" w="sm" len="sm"/>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09600" y="228600"/>
            <a:ext cx="7772400" cy="1143000"/>
          </a:xfrm>
          <a:noFill/>
        </p:spPr>
        <p:txBody>
          <a:bodyPr/>
          <a:lstStyle/>
          <a:p>
            <a:pPr eaLnBrk="1" hangingPunct="1"/>
            <a:r>
              <a:rPr lang="en-US" b="1" dirty="0" err="1">
                <a:solidFill>
                  <a:srgbClr val="FF0000"/>
                </a:solidFill>
                <a:latin typeface="Comic Sans MS" pitchFamily="-104" charset="0"/>
              </a:rPr>
              <a:t>Preassessment</a:t>
            </a:r>
            <a:r>
              <a:rPr lang="en-US" b="1" dirty="0">
                <a:solidFill>
                  <a:srgbClr val="FF0000"/>
                </a:solidFill>
                <a:latin typeface="Comic Sans MS" pitchFamily="-104" charset="0"/>
              </a:rPr>
              <a:t> Is...</a:t>
            </a:r>
            <a:endParaRPr lang="en-US" dirty="0"/>
          </a:p>
        </p:txBody>
      </p:sp>
      <p:sp>
        <p:nvSpPr>
          <p:cNvPr id="64515" name="Text Box 3"/>
          <p:cNvSpPr txBox="1">
            <a:spLocks noChangeArrowheads="1"/>
          </p:cNvSpPr>
          <p:nvPr/>
        </p:nvSpPr>
        <p:spPr bwMode="auto">
          <a:xfrm>
            <a:off x="228600" y="1431925"/>
            <a:ext cx="8763000" cy="4524315"/>
          </a:xfrm>
          <a:prstGeom prst="rect">
            <a:avLst/>
          </a:prstGeom>
          <a:noFill/>
          <a:ln w="12699">
            <a:noFill/>
            <a:miter lim="800000"/>
            <a:headEnd type="none" w="sm" len="sm"/>
            <a:tailEnd type="none" w="sm" len="sm"/>
          </a:ln>
        </p:spPr>
        <p:txBody>
          <a:bodyPr wrap="square">
            <a:prstTxWarp prst="textNoShape">
              <a:avLst/>
            </a:prstTxWarp>
            <a:spAutoFit/>
          </a:bodyPr>
          <a:lstStyle/>
          <a:p>
            <a:pPr eaLnBrk="0" hangingPunct="0"/>
            <a:r>
              <a:rPr lang="en-US" sz="2400" dirty="0">
                <a:solidFill>
                  <a:srgbClr val="FF0000"/>
                </a:solidFill>
                <a:latin typeface="Comic Sans MS" pitchFamily="-104" charset="0"/>
              </a:rPr>
              <a:t>Any method, strategy or process used to determine a</a:t>
            </a:r>
          </a:p>
          <a:p>
            <a:pPr eaLnBrk="0" hangingPunct="0"/>
            <a:r>
              <a:rPr lang="en-US" sz="2400" dirty="0">
                <a:solidFill>
                  <a:srgbClr val="FF0000"/>
                </a:solidFill>
                <a:latin typeface="Comic Sans MS" pitchFamily="-104" charset="0"/>
              </a:rPr>
              <a:t>student’s current level of readiness or interest in order to</a:t>
            </a:r>
          </a:p>
          <a:p>
            <a:pPr eaLnBrk="0" hangingPunct="0"/>
            <a:r>
              <a:rPr lang="en-US" sz="2400" dirty="0">
                <a:solidFill>
                  <a:srgbClr val="FF0000"/>
                </a:solidFill>
                <a:latin typeface="Comic Sans MS" pitchFamily="-104" charset="0"/>
              </a:rPr>
              <a:t>plan for appropriate instruction.</a:t>
            </a:r>
          </a:p>
          <a:p>
            <a:pPr eaLnBrk="0" hangingPunct="0"/>
            <a:endParaRPr lang="en-US" sz="2400" dirty="0" smtClean="0">
              <a:latin typeface="Comic Sans MS" pitchFamily="-104" charset="0"/>
            </a:endParaRPr>
          </a:p>
          <a:p>
            <a:pPr lvl="1" eaLnBrk="0" hangingPunct="0">
              <a:buFont typeface="Arial"/>
              <a:buChar char="•"/>
            </a:pPr>
            <a:r>
              <a:rPr lang="en-US" sz="2400" i="1" dirty="0" smtClean="0">
                <a:latin typeface="Comic Sans MS" pitchFamily="-104" charset="0"/>
              </a:rPr>
              <a:t>provides </a:t>
            </a:r>
            <a:r>
              <a:rPr lang="en-US" sz="2400" i="1" dirty="0">
                <a:latin typeface="Comic Sans MS" pitchFamily="-104" charset="0"/>
              </a:rPr>
              <a:t>data to determine options for students </a:t>
            </a:r>
            <a:endParaRPr lang="en-US" sz="2400" i="1" dirty="0" smtClean="0">
              <a:latin typeface="Comic Sans MS" pitchFamily="-104" charset="0"/>
            </a:endParaRPr>
          </a:p>
          <a:p>
            <a:pPr lvl="1" eaLnBrk="0" hangingPunct="0">
              <a:buFont typeface="Arial"/>
              <a:buChar char="•"/>
            </a:pPr>
            <a:r>
              <a:rPr lang="en-US" sz="2400" i="1" dirty="0" smtClean="0">
                <a:latin typeface="Comic Sans MS" pitchFamily="-104" charset="0"/>
              </a:rPr>
              <a:t>helps </a:t>
            </a:r>
            <a:r>
              <a:rPr lang="en-US" sz="2400" i="1" dirty="0">
                <a:latin typeface="Comic Sans MS" pitchFamily="-104" charset="0"/>
              </a:rPr>
              <a:t>determine differences </a:t>
            </a:r>
            <a:r>
              <a:rPr lang="en-US" sz="2400" i="1" u="sng" dirty="0">
                <a:latin typeface="Comic Sans MS" pitchFamily="-104" charset="0"/>
              </a:rPr>
              <a:t>before</a:t>
            </a:r>
            <a:r>
              <a:rPr lang="en-US" sz="2400" i="1" dirty="0">
                <a:latin typeface="Comic Sans MS" pitchFamily="-104" charset="0"/>
              </a:rPr>
              <a:t> planning</a:t>
            </a:r>
          </a:p>
          <a:p>
            <a:pPr lvl="1" eaLnBrk="0" hangingPunct="0">
              <a:buFont typeface="Arial"/>
              <a:buChar char="•"/>
            </a:pPr>
            <a:r>
              <a:rPr lang="en-US" sz="2400" i="1" dirty="0">
                <a:latin typeface="Comic Sans MS" pitchFamily="-104" charset="0"/>
              </a:rPr>
              <a:t>helps teacher design activities that are respectful and challenging</a:t>
            </a:r>
          </a:p>
          <a:p>
            <a:pPr lvl="1" eaLnBrk="0" hangingPunct="0">
              <a:buFont typeface="Arial"/>
              <a:buChar char="•"/>
            </a:pPr>
            <a:r>
              <a:rPr lang="en-US" sz="2400" i="1" dirty="0">
                <a:latin typeface="Comic Sans MS" pitchFamily="-104" charset="0"/>
              </a:rPr>
              <a:t>allows teachers to meet students where they are</a:t>
            </a:r>
          </a:p>
          <a:p>
            <a:pPr lvl="1" eaLnBrk="0" hangingPunct="0">
              <a:buFont typeface="Arial"/>
              <a:buChar char="•"/>
            </a:pPr>
            <a:r>
              <a:rPr lang="en-US" sz="2400" i="1" dirty="0">
                <a:latin typeface="Comic Sans MS" pitchFamily="-104" charset="0"/>
              </a:rPr>
              <a:t>identifies starting point for instruction</a:t>
            </a:r>
          </a:p>
          <a:p>
            <a:pPr lvl="1" eaLnBrk="0" hangingPunct="0">
              <a:buFont typeface="Arial"/>
              <a:buChar char="•"/>
            </a:pPr>
            <a:r>
              <a:rPr lang="en-US" sz="2400" i="1" dirty="0">
                <a:latin typeface="Comic Sans MS" pitchFamily="-104" charset="0"/>
              </a:rPr>
              <a:t>identifies learning gaps</a:t>
            </a:r>
          </a:p>
          <a:p>
            <a:pPr lvl="1" eaLnBrk="0" hangingPunct="0">
              <a:buFont typeface="Arial"/>
              <a:buChar char="•"/>
            </a:pPr>
            <a:r>
              <a:rPr lang="en-US" sz="2400" i="1" dirty="0">
                <a:latin typeface="Comic Sans MS" pitchFamily="-104" charset="0"/>
              </a:rPr>
              <a:t>makes efficient use of instructional time</a:t>
            </a:r>
          </a:p>
        </p:txBody>
      </p:sp>
      <p:graphicFrame>
        <p:nvGraphicFramePr>
          <p:cNvPr id="26626" name="Object 2"/>
          <p:cNvGraphicFramePr>
            <a:graphicFrameLocks noChangeAspect="1"/>
          </p:cNvGraphicFramePr>
          <p:nvPr/>
        </p:nvGraphicFramePr>
        <p:xfrm>
          <a:off x="7315200" y="381000"/>
          <a:ext cx="923925" cy="1127125"/>
        </p:xfrm>
        <a:graphic>
          <a:graphicData uri="http://schemas.openxmlformats.org/presentationml/2006/ole">
            <p:oleObj spid="_x0000_s152579" name="Clip" r:id="rId3" imgW="925373" imgH="112837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left)">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wipe(left)">
                                      <p:cBhvr>
                                        <p:cTn id="17" dur="500"/>
                                        <p:tgtEl>
                                          <p:spTgt spid="64515">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4515">
                                            <p:txEl>
                                              <p:pRg st="4" end="4"/>
                                            </p:txEl>
                                          </p:spTgt>
                                        </p:tgtEl>
                                        <p:attrNameLst>
                                          <p:attrName>style.visibility</p:attrName>
                                        </p:attrNameLst>
                                      </p:cBhvr>
                                      <p:to>
                                        <p:strVal val="visible"/>
                                      </p:to>
                                    </p:set>
                                    <p:animEffect transition="in" filter="wipe(left)">
                                      <p:cBhvr>
                                        <p:cTn id="20" dur="500"/>
                                        <p:tgtEl>
                                          <p:spTgt spid="64515">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4515">
                                            <p:txEl>
                                              <p:pRg st="5" end="5"/>
                                            </p:txEl>
                                          </p:spTgt>
                                        </p:tgtEl>
                                        <p:attrNameLst>
                                          <p:attrName>style.visibility</p:attrName>
                                        </p:attrNameLst>
                                      </p:cBhvr>
                                      <p:to>
                                        <p:strVal val="visible"/>
                                      </p:to>
                                    </p:set>
                                    <p:animEffect transition="in" filter="wipe(left)">
                                      <p:cBhvr>
                                        <p:cTn id="23" dur="500"/>
                                        <p:tgtEl>
                                          <p:spTgt spid="64515">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4515">
                                            <p:txEl>
                                              <p:pRg st="6" end="6"/>
                                            </p:txEl>
                                          </p:spTgt>
                                        </p:tgtEl>
                                        <p:attrNameLst>
                                          <p:attrName>style.visibility</p:attrName>
                                        </p:attrNameLst>
                                      </p:cBhvr>
                                      <p:to>
                                        <p:strVal val="visible"/>
                                      </p:to>
                                    </p:set>
                                    <p:animEffect transition="in" filter="wipe(left)">
                                      <p:cBhvr>
                                        <p:cTn id="26" dur="500"/>
                                        <p:tgtEl>
                                          <p:spTgt spid="64515">
                                            <p:txEl>
                                              <p:pRg st="6" end="6"/>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4515">
                                            <p:txEl>
                                              <p:pRg st="7" end="7"/>
                                            </p:txEl>
                                          </p:spTgt>
                                        </p:tgtEl>
                                        <p:attrNameLst>
                                          <p:attrName>style.visibility</p:attrName>
                                        </p:attrNameLst>
                                      </p:cBhvr>
                                      <p:to>
                                        <p:strVal val="visible"/>
                                      </p:to>
                                    </p:set>
                                    <p:animEffect transition="in" filter="wipe(left)">
                                      <p:cBhvr>
                                        <p:cTn id="29" dur="500"/>
                                        <p:tgtEl>
                                          <p:spTgt spid="64515">
                                            <p:txEl>
                                              <p:pRg st="7" end="7"/>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4515">
                                            <p:txEl>
                                              <p:pRg st="8" end="8"/>
                                            </p:txEl>
                                          </p:spTgt>
                                        </p:tgtEl>
                                        <p:attrNameLst>
                                          <p:attrName>style.visibility</p:attrName>
                                        </p:attrNameLst>
                                      </p:cBhvr>
                                      <p:to>
                                        <p:strVal val="visible"/>
                                      </p:to>
                                    </p:set>
                                    <p:animEffect transition="in" filter="wipe(left)">
                                      <p:cBhvr>
                                        <p:cTn id="32" dur="500"/>
                                        <p:tgtEl>
                                          <p:spTgt spid="64515">
                                            <p:txEl>
                                              <p:pRg st="8" end="8"/>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4515">
                                            <p:txEl>
                                              <p:pRg st="9" end="9"/>
                                            </p:txEl>
                                          </p:spTgt>
                                        </p:tgtEl>
                                        <p:attrNameLst>
                                          <p:attrName>style.visibility</p:attrName>
                                        </p:attrNameLst>
                                      </p:cBhvr>
                                      <p:to>
                                        <p:strVal val="visible"/>
                                      </p:to>
                                    </p:set>
                                    <p:animEffect transition="in" filter="wipe(left)">
                                      <p:cBhvr>
                                        <p:cTn id="35" dur="500"/>
                                        <p:tgtEl>
                                          <p:spTgt spid="64515">
                                            <p:txEl>
                                              <p:pRg st="9" end="9"/>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4515">
                                            <p:txEl>
                                              <p:pRg st="10" end="10"/>
                                            </p:txEl>
                                          </p:spTgt>
                                        </p:tgtEl>
                                        <p:attrNameLst>
                                          <p:attrName>style.visibility</p:attrName>
                                        </p:attrNameLst>
                                      </p:cBhvr>
                                      <p:to>
                                        <p:strVal val="visible"/>
                                      </p:to>
                                    </p:set>
                                    <p:animEffect transition="in" filter="wipe(left)">
                                      <p:cBhvr>
                                        <p:cTn id="38" dur="500"/>
                                        <p:tgtEl>
                                          <p:spTgt spid="645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228600" y="304800"/>
            <a:ext cx="7772400" cy="1143000"/>
          </a:xfrm>
        </p:spPr>
        <p:txBody>
          <a:bodyPr/>
          <a:lstStyle/>
          <a:p>
            <a:pPr eaLnBrk="1" hangingPunct="1"/>
            <a:r>
              <a:rPr lang="en-US" sz="4000" b="1" dirty="0">
                <a:solidFill>
                  <a:schemeClr val="accent2">
                    <a:lumMod val="50000"/>
                  </a:schemeClr>
                </a:solidFill>
                <a:latin typeface="Comic Sans MS" pitchFamily="-104" charset="0"/>
              </a:rPr>
              <a:t>Formative Assessment Is...</a:t>
            </a:r>
            <a:endParaRPr lang="en-US" dirty="0">
              <a:solidFill>
                <a:schemeClr val="accent2">
                  <a:lumMod val="50000"/>
                </a:schemeClr>
              </a:solidFill>
            </a:endParaRPr>
          </a:p>
        </p:txBody>
      </p:sp>
      <p:sp>
        <p:nvSpPr>
          <p:cNvPr id="27652" name="Text Box 3"/>
          <p:cNvSpPr txBox="1">
            <a:spLocks noChangeArrowheads="1"/>
          </p:cNvSpPr>
          <p:nvPr/>
        </p:nvSpPr>
        <p:spPr bwMode="auto">
          <a:xfrm>
            <a:off x="381000" y="1371600"/>
            <a:ext cx="8270012" cy="4524315"/>
          </a:xfrm>
          <a:prstGeom prst="rect">
            <a:avLst/>
          </a:prstGeom>
          <a:noFill/>
          <a:ln w="12699">
            <a:noFill/>
            <a:miter lim="800000"/>
            <a:headEnd type="none" w="sm" len="sm"/>
            <a:tailEnd type="none" w="sm" len="sm"/>
          </a:ln>
        </p:spPr>
        <p:txBody>
          <a:bodyPr wrap="none">
            <a:prstTxWarp prst="textNoShape">
              <a:avLst/>
            </a:prstTxWarp>
            <a:spAutoFit/>
          </a:bodyPr>
          <a:lstStyle/>
          <a:p>
            <a:pPr eaLnBrk="0" hangingPunct="0"/>
            <a:r>
              <a:rPr lang="en-US" sz="2400" dirty="0">
                <a:solidFill>
                  <a:srgbClr val="3366FF"/>
                </a:solidFill>
                <a:latin typeface="Comic Sans MS" pitchFamily="-104" charset="0"/>
              </a:rPr>
              <a:t>A process of accumulating information about a student’s</a:t>
            </a:r>
          </a:p>
          <a:p>
            <a:pPr eaLnBrk="0" hangingPunct="0"/>
            <a:r>
              <a:rPr lang="en-US" sz="2400" dirty="0">
                <a:solidFill>
                  <a:srgbClr val="3366FF"/>
                </a:solidFill>
                <a:latin typeface="Comic Sans MS" pitchFamily="-104" charset="0"/>
              </a:rPr>
              <a:t>progress to help make instructional decisions that will</a:t>
            </a:r>
          </a:p>
          <a:p>
            <a:pPr eaLnBrk="0" hangingPunct="0"/>
            <a:r>
              <a:rPr lang="en-US" sz="2400" dirty="0">
                <a:solidFill>
                  <a:srgbClr val="3366FF"/>
                </a:solidFill>
                <a:latin typeface="Comic Sans MS" pitchFamily="-104" charset="0"/>
              </a:rPr>
              <a:t>improve his/her understandings and achievement levels.</a:t>
            </a:r>
          </a:p>
          <a:p>
            <a:pPr eaLnBrk="0" hangingPunct="0"/>
            <a:endParaRPr lang="en-US" sz="2400" i="1" dirty="0">
              <a:latin typeface="Comic Sans MS" pitchFamily="-104" charset="0"/>
            </a:endParaRPr>
          </a:p>
          <a:p>
            <a:pPr lvl="1" eaLnBrk="0" hangingPunct="0">
              <a:buFontTx/>
              <a:buChar char="•"/>
            </a:pPr>
            <a:r>
              <a:rPr lang="en-US" sz="2400" i="1" dirty="0" smtClean="0">
                <a:latin typeface="Comic Sans MS" pitchFamily="-104" charset="0"/>
              </a:rPr>
              <a:t> depicts </a:t>
            </a:r>
            <a:r>
              <a:rPr lang="en-US" sz="2400" i="1" dirty="0">
                <a:latin typeface="Comic Sans MS" pitchFamily="-104" charset="0"/>
              </a:rPr>
              <a:t>student’s life as a learner</a:t>
            </a:r>
          </a:p>
          <a:p>
            <a:pPr lvl="1" eaLnBrk="0" hangingPunct="0">
              <a:buFontTx/>
              <a:buChar char="•"/>
            </a:pPr>
            <a:r>
              <a:rPr lang="en-US" sz="2400" i="1" dirty="0">
                <a:latin typeface="Comic Sans MS" pitchFamily="-104" charset="0"/>
              </a:rPr>
              <a:t> used to make instructional adjustments</a:t>
            </a:r>
          </a:p>
          <a:p>
            <a:pPr lvl="1" eaLnBrk="0" hangingPunct="0">
              <a:buFontTx/>
              <a:buChar char="•"/>
            </a:pPr>
            <a:r>
              <a:rPr lang="en-US" sz="2400" i="1" dirty="0">
                <a:latin typeface="Comic Sans MS" pitchFamily="-104" charset="0"/>
              </a:rPr>
              <a:t> alerts the teacher about student misconceptions</a:t>
            </a:r>
          </a:p>
          <a:p>
            <a:pPr lvl="1" eaLnBrk="0" hangingPunct="0"/>
            <a:r>
              <a:rPr lang="en-US" sz="2400" i="1" dirty="0">
                <a:latin typeface="Comic Sans MS" pitchFamily="-104" charset="0"/>
              </a:rPr>
              <a:t>  “early warning signal”</a:t>
            </a:r>
          </a:p>
          <a:p>
            <a:pPr lvl="1" eaLnBrk="0" hangingPunct="0">
              <a:buFontTx/>
              <a:buChar char="•"/>
            </a:pPr>
            <a:r>
              <a:rPr lang="en-US" sz="2400" i="1" dirty="0">
                <a:latin typeface="Comic Sans MS" pitchFamily="-104" charset="0"/>
              </a:rPr>
              <a:t> allows students to build on previous experiences</a:t>
            </a:r>
          </a:p>
          <a:p>
            <a:pPr lvl="1" eaLnBrk="0" hangingPunct="0">
              <a:buFontTx/>
              <a:buChar char="•"/>
            </a:pPr>
            <a:r>
              <a:rPr lang="en-US" sz="2400" i="1" dirty="0">
                <a:latin typeface="Comic Sans MS" pitchFamily="-104" charset="0"/>
              </a:rPr>
              <a:t> provides regular feedback</a:t>
            </a:r>
          </a:p>
          <a:p>
            <a:pPr lvl="1" eaLnBrk="0" hangingPunct="0">
              <a:buFontTx/>
              <a:buChar char="•"/>
            </a:pPr>
            <a:r>
              <a:rPr lang="en-US" sz="2400" i="1" dirty="0">
                <a:latin typeface="Comic Sans MS" pitchFamily="-104" charset="0"/>
              </a:rPr>
              <a:t> provides evidence of progress</a:t>
            </a:r>
          </a:p>
          <a:p>
            <a:pPr lvl="1" eaLnBrk="0" hangingPunct="0">
              <a:buFontTx/>
              <a:buChar char="•"/>
            </a:pPr>
            <a:r>
              <a:rPr lang="en-US" sz="2400" i="1" dirty="0">
                <a:latin typeface="Comic Sans MS" pitchFamily="-104" charset="0"/>
              </a:rPr>
              <a:t> aligns with instructional/curricular outcomes</a:t>
            </a:r>
          </a:p>
        </p:txBody>
      </p:sp>
      <p:graphicFrame>
        <p:nvGraphicFramePr>
          <p:cNvPr id="27650" name="Object 2"/>
          <p:cNvGraphicFramePr>
            <a:graphicFrameLocks noChangeAspect="1"/>
          </p:cNvGraphicFramePr>
          <p:nvPr/>
        </p:nvGraphicFramePr>
        <p:xfrm>
          <a:off x="7848600" y="304800"/>
          <a:ext cx="923925" cy="1127125"/>
        </p:xfrm>
        <a:graphic>
          <a:graphicData uri="http://schemas.openxmlformats.org/presentationml/2006/ole">
            <p:oleObj spid="_x0000_s153603" name="Clip" r:id="rId3" imgW="925373" imgH="1128370" progId="">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85800" y="609600"/>
            <a:ext cx="7772400" cy="914400"/>
          </a:xfrm>
        </p:spPr>
        <p:txBody>
          <a:bodyPr/>
          <a:lstStyle/>
          <a:p>
            <a:pPr eaLnBrk="1" hangingPunct="1"/>
            <a:r>
              <a:rPr lang="en-US">
                <a:latin typeface="Arial" pitchFamily="-110" charset="0"/>
                <a:ea typeface="Arial" pitchFamily="-110" charset="0"/>
                <a:cs typeface="Arial" pitchFamily="-110" charset="0"/>
              </a:rPr>
              <a:t>While you’re waiting…</a:t>
            </a:r>
          </a:p>
        </p:txBody>
      </p:sp>
      <p:sp>
        <p:nvSpPr>
          <p:cNvPr id="302083" name="Rectangle 3"/>
          <p:cNvSpPr>
            <a:spLocks noGrp="1" noChangeArrowheads="1"/>
          </p:cNvSpPr>
          <p:nvPr>
            <p:ph type="body" idx="1"/>
          </p:nvPr>
        </p:nvSpPr>
        <p:spPr>
          <a:xfrm>
            <a:off x="685800" y="1600200"/>
            <a:ext cx="8001000" cy="3200400"/>
          </a:xfrm>
        </p:spPr>
        <p:txBody>
          <a:bodyPr/>
          <a:lstStyle/>
          <a:p>
            <a:pPr eaLnBrk="1" hangingPunct="1">
              <a:buFont typeface="Wingdings" pitchFamily="-110" charset="2"/>
              <a:buNone/>
            </a:pPr>
            <a:r>
              <a:rPr lang="en-US" sz="2800">
                <a:latin typeface="Arial" pitchFamily="-110" charset="0"/>
                <a:ea typeface="Arial" pitchFamily="-110" charset="0"/>
                <a:cs typeface="Arial" pitchFamily="-110" charset="0"/>
              </a:rPr>
              <a:t>Directions:</a:t>
            </a:r>
          </a:p>
          <a:p>
            <a:pPr eaLnBrk="1" hangingPunct="1">
              <a:buFont typeface="Wingdings" pitchFamily="-110" charset="2"/>
              <a:buNone/>
            </a:pPr>
            <a:r>
              <a:rPr lang="en-US" sz="2800">
                <a:latin typeface="Arial" pitchFamily="-110" charset="0"/>
                <a:ea typeface="Arial" pitchFamily="-110" charset="0"/>
                <a:cs typeface="Arial" pitchFamily="-110" charset="0"/>
              </a:rPr>
              <a:t>	Complete the chart to show what you know about Differentiated Instruction. </a:t>
            </a:r>
          </a:p>
        </p:txBody>
      </p:sp>
      <p:graphicFrame>
        <p:nvGraphicFramePr>
          <p:cNvPr id="3087" name="Group 15"/>
          <p:cNvGraphicFramePr>
            <a:graphicFrameLocks noGrp="1"/>
          </p:cNvGraphicFramePr>
          <p:nvPr/>
        </p:nvGraphicFramePr>
        <p:xfrm>
          <a:off x="457200" y="1524000"/>
          <a:ext cx="7696200" cy="4648200"/>
        </p:xfrm>
        <a:graphic>
          <a:graphicData uri="http://schemas.openxmlformats.org/drawingml/2006/table">
            <a:tbl>
              <a:tblPr/>
              <a:tblGrid>
                <a:gridCol w="7696200"/>
              </a:tblGrid>
              <a:tr h="4648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86" name="Rectangle 14"/>
          <p:cNvSpPr>
            <a:spLocks noChangeArrowheads="1"/>
          </p:cNvSpPr>
          <p:nvPr/>
        </p:nvSpPr>
        <p:spPr bwMode="auto">
          <a:xfrm>
            <a:off x="1752600" y="3581400"/>
            <a:ext cx="5429250" cy="525463"/>
          </a:xfrm>
          <a:prstGeom prst="rect">
            <a:avLst/>
          </a:prstGeom>
          <a:noFill/>
          <a:ln w="9525">
            <a:noFill/>
            <a:miter lim="800000"/>
            <a:headEnd/>
            <a:tailEnd/>
          </a:ln>
        </p:spPr>
        <p:txBody>
          <a:bodyPr wrap="none" lIns="91435" tIns="45718" rIns="91435" bIns="45718">
            <a:prstTxWarp prst="textNoShape">
              <a:avLst/>
            </a:prstTxWarp>
            <a:spAutoFit/>
          </a:bodyPr>
          <a:lstStyle/>
          <a:p>
            <a:pPr eaLnBrk="0" hangingPunct="0"/>
            <a:r>
              <a:rPr lang="en-US" sz="2800"/>
              <a:t>Share with the people at your table.</a:t>
            </a:r>
          </a:p>
        </p:txBody>
      </p:sp>
      <p:sp>
        <p:nvSpPr>
          <p:cNvPr id="302091" name="Rectangle 16"/>
          <p:cNvSpPr>
            <a:spLocks noChangeArrowheads="1"/>
          </p:cNvSpPr>
          <p:nvPr/>
        </p:nvSpPr>
        <p:spPr bwMode="auto">
          <a:xfrm>
            <a:off x="2438400" y="5029200"/>
            <a:ext cx="2057400" cy="838200"/>
          </a:xfrm>
          <a:prstGeom prst="rect">
            <a:avLst/>
          </a:prstGeom>
          <a:solidFill>
            <a:schemeClr val="accent1"/>
          </a:solidFill>
          <a:ln w="9525">
            <a:solidFill>
              <a:schemeClr val="tx1"/>
            </a:solidFill>
            <a:miter lim="800000"/>
            <a:headEnd/>
            <a:tailEnd/>
          </a:ln>
        </p:spPr>
        <p:txBody>
          <a:bodyPr wrap="none" lIns="91435" tIns="45718" rIns="91435" bIns="45718" anchor="ctr">
            <a:prstTxWarp prst="textNoShape">
              <a:avLst/>
            </a:prstTxWarp>
          </a:bodyPr>
          <a:lstStyle/>
          <a:p>
            <a:pPr eaLnBrk="0" hangingPunct="0"/>
            <a:r>
              <a:rPr lang="en-US"/>
              <a:t>Examples</a:t>
            </a:r>
          </a:p>
        </p:txBody>
      </p:sp>
      <p:sp>
        <p:nvSpPr>
          <p:cNvPr id="302092" name="Rectangle 17"/>
          <p:cNvSpPr>
            <a:spLocks noChangeArrowheads="1"/>
          </p:cNvSpPr>
          <p:nvPr/>
        </p:nvSpPr>
        <p:spPr bwMode="auto">
          <a:xfrm>
            <a:off x="4572000" y="5029200"/>
            <a:ext cx="2133600" cy="838200"/>
          </a:xfrm>
          <a:prstGeom prst="rect">
            <a:avLst/>
          </a:prstGeom>
          <a:solidFill>
            <a:schemeClr val="accent1"/>
          </a:solidFill>
          <a:ln w="9525">
            <a:solidFill>
              <a:schemeClr val="tx1"/>
            </a:solidFill>
            <a:miter lim="800000"/>
            <a:headEnd/>
            <a:tailEnd/>
          </a:ln>
        </p:spPr>
        <p:txBody>
          <a:bodyPr wrap="none" lIns="91435" tIns="45718" rIns="91435" bIns="45718" anchor="ctr">
            <a:prstTxWarp prst="textNoShape">
              <a:avLst/>
            </a:prstTxWarp>
          </a:bodyPr>
          <a:lstStyle/>
          <a:p>
            <a:pPr eaLnBrk="0" hangingPunct="0"/>
            <a:r>
              <a:rPr lang="en-US"/>
              <a:t>Non-examples</a:t>
            </a:r>
          </a:p>
        </p:txBody>
      </p:sp>
      <p:sp>
        <p:nvSpPr>
          <p:cNvPr id="302093" name="Rectangle 18"/>
          <p:cNvSpPr>
            <a:spLocks noChangeArrowheads="1"/>
          </p:cNvSpPr>
          <p:nvPr/>
        </p:nvSpPr>
        <p:spPr bwMode="auto">
          <a:xfrm>
            <a:off x="4572000" y="4114800"/>
            <a:ext cx="2133600" cy="838200"/>
          </a:xfrm>
          <a:prstGeom prst="rect">
            <a:avLst/>
          </a:prstGeom>
          <a:solidFill>
            <a:schemeClr val="accent1"/>
          </a:solidFill>
          <a:ln w="9525">
            <a:solidFill>
              <a:schemeClr val="tx1"/>
            </a:solidFill>
            <a:miter lim="800000"/>
            <a:headEnd/>
            <a:tailEnd/>
          </a:ln>
        </p:spPr>
        <p:txBody>
          <a:bodyPr wrap="none" lIns="91435" tIns="45718" rIns="91435" bIns="45718" anchor="ctr">
            <a:prstTxWarp prst="textNoShape">
              <a:avLst/>
            </a:prstTxWarp>
          </a:bodyPr>
          <a:lstStyle/>
          <a:p>
            <a:pPr eaLnBrk="0" hangingPunct="0"/>
            <a:r>
              <a:rPr lang="en-US"/>
              <a:t>Rationale</a:t>
            </a:r>
          </a:p>
        </p:txBody>
      </p:sp>
      <p:sp>
        <p:nvSpPr>
          <p:cNvPr id="302094" name="Rectangle 19"/>
          <p:cNvSpPr>
            <a:spLocks noChangeArrowheads="1"/>
          </p:cNvSpPr>
          <p:nvPr/>
        </p:nvSpPr>
        <p:spPr bwMode="auto">
          <a:xfrm>
            <a:off x="2438400" y="4114800"/>
            <a:ext cx="2057400" cy="838200"/>
          </a:xfrm>
          <a:prstGeom prst="rect">
            <a:avLst/>
          </a:prstGeom>
          <a:solidFill>
            <a:schemeClr val="accent1"/>
          </a:solidFill>
          <a:ln w="9525">
            <a:solidFill>
              <a:schemeClr val="tx1"/>
            </a:solidFill>
            <a:miter lim="800000"/>
            <a:headEnd/>
            <a:tailEnd/>
          </a:ln>
        </p:spPr>
        <p:txBody>
          <a:bodyPr wrap="none" lIns="91435" tIns="45718" rIns="91435" bIns="45718" anchor="ctr">
            <a:prstTxWarp prst="textNoShape">
              <a:avLst/>
            </a:prstTxWarp>
          </a:bodyPr>
          <a:lstStyle/>
          <a:p>
            <a:pPr eaLnBrk="0" hangingPunct="0"/>
            <a:r>
              <a:rPr lang="en-US"/>
              <a:t>Definition</a:t>
            </a:r>
          </a:p>
        </p:txBody>
      </p:sp>
      <p:sp>
        <p:nvSpPr>
          <p:cNvPr id="302095" name="Oval 20"/>
          <p:cNvSpPr>
            <a:spLocks noChangeArrowheads="1"/>
          </p:cNvSpPr>
          <p:nvPr/>
        </p:nvSpPr>
        <p:spPr bwMode="auto">
          <a:xfrm>
            <a:off x="4037013" y="4714875"/>
            <a:ext cx="1166812" cy="619125"/>
          </a:xfrm>
          <a:prstGeom prst="ellipse">
            <a:avLst/>
          </a:prstGeom>
          <a:solidFill>
            <a:schemeClr val="accent1"/>
          </a:solidFill>
          <a:ln w="9525">
            <a:solidFill>
              <a:schemeClr val="tx1"/>
            </a:solidFill>
            <a:round/>
            <a:headEnd/>
            <a:tailEnd/>
          </a:ln>
        </p:spPr>
        <p:txBody>
          <a:bodyPr wrap="none" lIns="91435" tIns="45718" rIns="91435" bIns="45718" anchor="ctr">
            <a:prstTxWarp prst="textNoShape">
              <a:avLst/>
            </a:prstTxWarp>
          </a:bodyPr>
          <a:lstStyle/>
          <a:p>
            <a:pPr eaLnBrk="0" hangingPunct="0"/>
            <a:r>
              <a:rPr lang="en-US"/>
              <a:t>D.I.</a:t>
            </a:r>
          </a:p>
        </p:txBody>
      </p:sp>
      <p:sp>
        <p:nvSpPr>
          <p:cNvPr id="302096" name="TextBox 10"/>
          <p:cNvSpPr txBox="1">
            <a:spLocks noChangeArrowheads="1"/>
          </p:cNvSpPr>
          <p:nvPr/>
        </p:nvSpPr>
        <p:spPr bwMode="auto">
          <a:xfrm>
            <a:off x="2743200" y="3048000"/>
            <a:ext cx="4314825" cy="554038"/>
          </a:xfrm>
          <a:prstGeom prst="rect">
            <a:avLst/>
          </a:prstGeom>
          <a:noFill/>
          <a:ln w="9525">
            <a:noFill/>
            <a:miter lim="800000"/>
            <a:headEnd/>
            <a:tailEnd/>
          </a:ln>
        </p:spPr>
        <p:txBody>
          <a:bodyPr wrap="none" lIns="91435" tIns="45718" rIns="91435" bIns="45718">
            <a:prstTxWarp prst="textNoShape">
              <a:avLst/>
            </a:prstTxWarp>
            <a:spAutoFit/>
          </a:bodyPr>
          <a:lstStyle/>
          <a:p>
            <a:pPr eaLnBrk="0" hangingPunct="0"/>
            <a:r>
              <a:rPr lang="en-US"/>
              <a:t>Write as much as you can.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228600" y="457200"/>
            <a:ext cx="8305800" cy="1143000"/>
          </a:xfrm>
        </p:spPr>
        <p:txBody>
          <a:bodyPr/>
          <a:lstStyle/>
          <a:p>
            <a:pPr algn="l" eaLnBrk="1" hangingPunct="1"/>
            <a:r>
              <a:rPr lang="en-US" sz="4000" b="1" dirty="0">
                <a:solidFill>
                  <a:srgbClr val="008000"/>
                </a:solidFill>
                <a:latin typeface="Comic Sans MS" pitchFamily="-104" charset="0"/>
              </a:rPr>
              <a:t>Summative Assessment Is...</a:t>
            </a:r>
            <a:endParaRPr lang="en-US" dirty="0">
              <a:solidFill>
                <a:srgbClr val="008000"/>
              </a:solidFill>
            </a:endParaRPr>
          </a:p>
        </p:txBody>
      </p:sp>
      <p:sp>
        <p:nvSpPr>
          <p:cNvPr id="28676" name="Text Box 3"/>
          <p:cNvSpPr txBox="1">
            <a:spLocks noChangeArrowheads="1"/>
          </p:cNvSpPr>
          <p:nvPr/>
        </p:nvSpPr>
        <p:spPr bwMode="auto">
          <a:xfrm>
            <a:off x="457200" y="1905000"/>
            <a:ext cx="8648521" cy="3785652"/>
          </a:xfrm>
          <a:prstGeom prst="rect">
            <a:avLst/>
          </a:prstGeom>
          <a:noFill/>
          <a:ln w="12699">
            <a:noFill/>
            <a:miter lim="800000"/>
            <a:headEnd type="none" w="sm" len="sm"/>
            <a:tailEnd type="none" w="sm" len="sm"/>
          </a:ln>
        </p:spPr>
        <p:txBody>
          <a:bodyPr wrap="none">
            <a:prstTxWarp prst="textNoShape">
              <a:avLst/>
            </a:prstTxWarp>
            <a:spAutoFit/>
          </a:bodyPr>
          <a:lstStyle/>
          <a:p>
            <a:pPr eaLnBrk="0" hangingPunct="0"/>
            <a:r>
              <a:rPr lang="en-US" sz="2400" dirty="0">
                <a:solidFill>
                  <a:srgbClr val="008000"/>
                </a:solidFill>
                <a:latin typeface="Comic Sans MS" pitchFamily="-104" charset="0"/>
              </a:rPr>
              <a:t>A means to determine a student’s mastery and</a:t>
            </a:r>
          </a:p>
          <a:p>
            <a:pPr eaLnBrk="0" hangingPunct="0"/>
            <a:r>
              <a:rPr lang="en-US" sz="2400" dirty="0">
                <a:solidFill>
                  <a:srgbClr val="008000"/>
                </a:solidFill>
                <a:latin typeface="Comic Sans MS" pitchFamily="-104" charset="0"/>
              </a:rPr>
              <a:t>understanding of information, skills, concepts, or</a:t>
            </a:r>
          </a:p>
          <a:p>
            <a:pPr eaLnBrk="0" hangingPunct="0"/>
            <a:r>
              <a:rPr lang="en-US" sz="2400" dirty="0">
                <a:solidFill>
                  <a:srgbClr val="008000"/>
                </a:solidFill>
                <a:latin typeface="Comic Sans MS" pitchFamily="-104" charset="0"/>
              </a:rPr>
              <a:t>processes.</a:t>
            </a:r>
          </a:p>
          <a:p>
            <a:pPr eaLnBrk="0" hangingPunct="0"/>
            <a:endParaRPr lang="en-US" sz="2400" dirty="0">
              <a:latin typeface="Comic Sans MS" pitchFamily="-104" charset="0"/>
            </a:endParaRPr>
          </a:p>
          <a:p>
            <a:pPr lvl="1" eaLnBrk="0" hangingPunct="0">
              <a:buFontTx/>
              <a:buChar char="•"/>
            </a:pPr>
            <a:r>
              <a:rPr lang="en-US" sz="2400" i="1" dirty="0" smtClean="0">
                <a:latin typeface="Comic Sans MS" pitchFamily="-104" charset="0"/>
              </a:rPr>
              <a:t> should </a:t>
            </a:r>
            <a:r>
              <a:rPr lang="en-US" sz="2400" i="1" dirty="0">
                <a:latin typeface="Comic Sans MS" pitchFamily="-104" charset="0"/>
              </a:rPr>
              <a:t>reflect formative assessments that precede it</a:t>
            </a:r>
          </a:p>
          <a:p>
            <a:pPr lvl="1" eaLnBrk="0" hangingPunct="0">
              <a:buFontTx/>
              <a:buChar char="•"/>
            </a:pPr>
            <a:r>
              <a:rPr lang="en-US" sz="2400" i="1" dirty="0">
                <a:latin typeface="Comic Sans MS" pitchFamily="-104" charset="0"/>
              </a:rPr>
              <a:t> should match material taught</a:t>
            </a:r>
          </a:p>
          <a:p>
            <a:pPr lvl="1" eaLnBrk="0" hangingPunct="0">
              <a:buFontTx/>
              <a:buChar char="•"/>
            </a:pPr>
            <a:r>
              <a:rPr lang="en-US" sz="2400" i="1" dirty="0">
                <a:latin typeface="Comic Sans MS" pitchFamily="-104" charset="0"/>
              </a:rPr>
              <a:t> may determine student’s exit achievement</a:t>
            </a:r>
          </a:p>
          <a:p>
            <a:pPr lvl="1" eaLnBrk="0" hangingPunct="0">
              <a:buFontTx/>
              <a:buChar char="•"/>
            </a:pPr>
            <a:r>
              <a:rPr lang="en-US" sz="2400" i="1" dirty="0">
                <a:latin typeface="Comic Sans MS" pitchFamily="-104" charset="0"/>
              </a:rPr>
              <a:t> may be tied to a final decision, grade or report</a:t>
            </a:r>
          </a:p>
          <a:p>
            <a:pPr lvl="1" eaLnBrk="0" hangingPunct="0">
              <a:buFontTx/>
              <a:buChar char="•"/>
            </a:pPr>
            <a:r>
              <a:rPr lang="en-US" sz="2400" i="1" dirty="0">
                <a:latin typeface="Comic Sans MS" pitchFamily="-104" charset="0"/>
              </a:rPr>
              <a:t> should align with instructional/curricular outcomes</a:t>
            </a:r>
          </a:p>
          <a:p>
            <a:pPr lvl="1" eaLnBrk="0" hangingPunct="0">
              <a:buFontTx/>
              <a:buChar char="•"/>
            </a:pPr>
            <a:r>
              <a:rPr lang="en-US" sz="2400" i="1" dirty="0">
                <a:latin typeface="Comic Sans MS" pitchFamily="-104" charset="0"/>
              </a:rPr>
              <a:t> may be a form of alternative assessment</a:t>
            </a:r>
          </a:p>
        </p:txBody>
      </p:sp>
      <p:graphicFrame>
        <p:nvGraphicFramePr>
          <p:cNvPr id="28674" name="Object 2"/>
          <p:cNvGraphicFramePr>
            <a:graphicFrameLocks noChangeAspect="1"/>
          </p:cNvGraphicFramePr>
          <p:nvPr/>
        </p:nvGraphicFramePr>
        <p:xfrm>
          <a:off x="7696200" y="381000"/>
          <a:ext cx="923925" cy="1127125"/>
        </p:xfrm>
        <a:graphic>
          <a:graphicData uri="http://schemas.openxmlformats.org/presentationml/2006/ole">
            <p:oleObj spid="_x0000_s154627" name="Clip" r:id="rId3" imgW="925373" imgH="1128370" progId="">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21</a:t>
            </a:fld>
            <a:endParaRPr lang="en-US"/>
          </a:p>
        </p:txBody>
      </p:sp>
      <p:pic>
        <p:nvPicPr>
          <p:cNvPr id="5" name="Picture 4" descr="Screen Shot 2012-03-01 at 6.04.30 PM.png"/>
          <p:cNvPicPr>
            <a:picLocks noChangeAspect="1"/>
          </p:cNvPicPr>
          <p:nvPr/>
        </p:nvPicPr>
        <p:blipFill>
          <a:blip r:embed="rId2"/>
          <a:stretch>
            <a:fillRect/>
          </a:stretch>
        </p:blipFill>
        <p:spPr>
          <a:xfrm>
            <a:off x="304799" y="0"/>
            <a:ext cx="9124559" cy="730393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22</a:t>
            </a:fld>
            <a:endParaRPr lang="en-US"/>
          </a:p>
        </p:txBody>
      </p:sp>
      <p:pic>
        <p:nvPicPr>
          <p:cNvPr id="5" name="Picture 4" descr="Screen Shot 2012-03-01 at 6.05.06 PM.png"/>
          <p:cNvPicPr>
            <a:picLocks noChangeAspect="1"/>
          </p:cNvPicPr>
          <p:nvPr/>
        </p:nvPicPr>
        <p:blipFill>
          <a:blip r:embed="rId2"/>
          <a:stretch>
            <a:fillRect/>
          </a:stretch>
        </p:blipFill>
        <p:spPr>
          <a:xfrm>
            <a:off x="-76200" y="112581"/>
            <a:ext cx="9677400" cy="747601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23</a:t>
            </a:fld>
            <a:endParaRPr lang="en-US"/>
          </a:p>
        </p:txBody>
      </p:sp>
      <p:pic>
        <p:nvPicPr>
          <p:cNvPr id="5" name="Picture 4" descr="Screen Shot 2012-03-01 at 6.16.08 PM.png"/>
          <p:cNvPicPr>
            <a:picLocks noChangeAspect="1"/>
          </p:cNvPicPr>
          <p:nvPr/>
        </p:nvPicPr>
        <p:blipFill>
          <a:blip r:embed="rId2"/>
          <a:stretch>
            <a:fillRect/>
          </a:stretch>
        </p:blipFill>
        <p:spPr>
          <a:xfrm>
            <a:off x="0" y="647216"/>
            <a:ext cx="8639144" cy="605838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24</a:t>
            </a:fld>
            <a:endParaRPr lang="en-US"/>
          </a:p>
        </p:txBody>
      </p:sp>
      <p:pic>
        <p:nvPicPr>
          <p:cNvPr id="5" name="Picture 4" descr="Screen Shot 2012-03-01 at 6.19.25 PM.png"/>
          <p:cNvPicPr>
            <a:picLocks noChangeAspect="1"/>
          </p:cNvPicPr>
          <p:nvPr/>
        </p:nvPicPr>
        <p:blipFill>
          <a:blip r:embed="rId2"/>
          <a:stretch>
            <a:fillRect/>
          </a:stretch>
        </p:blipFill>
        <p:spPr>
          <a:xfrm>
            <a:off x="0" y="0"/>
            <a:ext cx="9144000" cy="695281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25</a:t>
            </a:fld>
            <a:endParaRPr lang="en-US"/>
          </a:p>
        </p:txBody>
      </p:sp>
      <p:pic>
        <p:nvPicPr>
          <p:cNvPr id="5" name="Picture 4" descr="Screen Shot 2012-03-01 at 6.19.14 PM.png"/>
          <p:cNvPicPr>
            <a:picLocks noChangeAspect="1"/>
          </p:cNvPicPr>
          <p:nvPr/>
        </p:nvPicPr>
        <p:blipFill>
          <a:blip r:embed="rId2"/>
          <a:stretch>
            <a:fillRect/>
          </a:stretch>
        </p:blipFill>
        <p:spPr>
          <a:xfrm>
            <a:off x="-553861" y="0"/>
            <a:ext cx="10002661" cy="688081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26</a:t>
            </a:fld>
            <a:endParaRPr lang="en-US"/>
          </a:p>
        </p:txBody>
      </p:sp>
      <p:pic>
        <p:nvPicPr>
          <p:cNvPr id="6" name="Picture 5" descr="Screen Shot 2012-03-01 at 6.19.42 PM.png"/>
          <p:cNvPicPr>
            <a:picLocks noChangeAspect="1"/>
          </p:cNvPicPr>
          <p:nvPr/>
        </p:nvPicPr>
        <p:blipFill>
          <a:blip r:embed="rId2"/>
          <a:stretch>
            <a:fillRect/>
          </a:stretch>
        </p:blipFill>
        <p:spPr>
          <a:xfrm>
            <a:off x="0" y="0"/>
            <a:ext cx="9351818"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4"/>
          <p:cNvSpPr>
            <a:spLocks noGrp="1"/>
          </p:cNvSpPr>
          <p:nvPr>
            <p:ph type="sldNum" sz="quarter" idx="12"/>
          </p:nvPr>
        </p:nvSpPr>
        <p:spPr>
          <a:noFill/>
        </p:spPr>
        <p:txBody>
          <a:bodyPr/>
          <a:lstStyle/>
          <a:p>
            <a:fld id="{53110089-F43A-F447-BB86-A89127BB54DD}" type="slidenum">
              <a:rPr lang="en-US" smtClean="0"/>
              <a:pPr/>
              <a:t>27</a:t>
            </a:fld>
            <a:endParaRPr lang="en-US" smtClean="0"/>
          </a:p>
        </p:txBody>
      </p:sp>
      <p:sp>
        <p:nvSpPr>
          <p:cNvPr id="163843" name="Rectangle 2"/>
          <p:cNvSpPr>
            <a:spLocks noGrp="1" noChangeArrowheads="1"/>
          </p:cNvSpPr>
          <p:nvPr>
            <p:ph type="title"/>
          </p:nvPr>
        </p:nvSpPr>
        <p:spPr>
          <a:xfrm>
            <a:off x="1219200" y="457200"/>
            <a:ext cx="7772400" cy="990600"/>
          </a:xfrm>
        </p:spPr>
        <p:txBody>
          <a:bodyPr>
            <a:normAutofit fontScale="90000"/>
          </a:bodyPr>
          <a:lstStyle/>
          <a:p>
            <a:pPr eaLnBrk="1" hangingPunct="1"/>
            <a:r>
              <a:rPr lang="en-US" sz="2800" b="1"/>
              <a:t>Directions:</a:t>
            </a:r>
            <a:r>
              <a:rPr lang="en-US" sz="2800"/>
              <a:t>  Complete the chart to show what you know about ________.</a:t>
            </a:r>
            <a:br>
              <a:rPr lang="en-US" sz="2800"/>
            </a:br>
            <a:r>
              <a:rPr lang="en-US" sz="2800"/>
              <a:t>  Write as much as you can.</a:t>
            </a:r>
            <a:endParaRPr lang="en-US"/>
          </a:p>
        </p:txBody>
      </p:sp>
      <p:sp>
        <p:nvSpPr>
          <p:cNvPr id="163844" name="Rectangle 3"/>
          <p:cNvSpPr>
            <a:spLocks noChangeArrowheads="1"/>
          </p:cNvSpPr>
          <p:nvPr/>
        </p:nvSpPr>
        <p:spPr bwMode="auto">
          <a:xfrm>
            <a:off x="1295400" y="2057400"/>
            <a:ext cx="3124200" cy="1905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endParaRPr lang="en-US" b="0">
              <a:solidFill>
                <a:schemeClr val="bg1"/>
              </a:solidFill>
              <a:latin typeface="Times New Roman" pitchFamily="-108" charset="0"/>
            </a:endParaRPr>
          </a:p>
        </p:txBody>
      </p:sp>
      <p:sp>
        <p:nvSpPr>
          <p:cNvPr id="163845" name="Rectangle 4"/>
          <p:cNvSpPr>
            <a:spLocks noChangeArrowheads="1"/>
          </p:cNvSpPr>
          <p:nvPr/>
        </p:nvSpPr>
        <p:spPr bwMode="auto">
          <a:xfrm>
            <a:off x="1295400" y="4191000"/>
            <a:ext cx="3124200" cy="1905000"/>
          </a:xfrm>
          <a:prstGeom prst="rect">
            <a:avLst/>
          </a:prstGeom>
          <a:solidFill>
            <a:srgbClr val="FFCC00"/>
          </a:solidFill>
          <a:ln w="9525">
            <a:solidFill>
              <a:schemeClr val="tx1"/>
            </a:solidFill>
            <a:miter lim="800000"/>
            <a:headEnd/>
            <a:tailEnd/>
          </a:ln>
        </p:spPr>
        <p:txBody>
          <a:bodyPr wrap="none" anchor="ctr">
            <a:prstTxWarp prst="textNoShape">
              <a:avLst/>
            </a:prstTxWarp>
          </a:bodyPr>
          <a:lstStyle/>
          <a:p>
            <a:pPr algn="ctr"/>
            <a:endParaRPr lang="en-US" b="0">
              <a:solidFill>
                <a:schemeClr val="bg1"/>
              </a:solidFill>
              <a:latin typeface="Arial" pitchFamily="-108" charset="0"/>
            </a:endParaRPr>
          </a:p>
        </p:txBody>
      </p:sp>
      <p:sp>
        <p:nvSpPr>
          <p:cNvPr id="163846" name="Rectangle 5"/>
          <p:cNvSpPr>
            <a:spLocks noChangeArrowheads="1"/>
          </p:cNvSpPr>
          <p:nvPr/>
        </p:nvSpPr>
        <p:spPr bwMode="auto">
          <a:xfrm>
            <a:off x="4724400" y="4114800"/>
            <a:ext cx="3124200" cy="1981200"/>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pPr algn="ctr"/>
            <a:endParaRPr lang="en-US" b="0">
              <a:latin typeface="Arial" pitchFamily="-108" charset="0"/>
            </a:endParaRPr>
          </a:p>
        </p:txBody>
      </p:sp>
      <p:sp>
        <p:nvSpPr>
          <p:cNvPr id="163847" name="Rectangle 6"/>
          <p:cNvSpPr>
            <a:spLocks noChangeArrowheads="1"/>
          </p:cNvSpPr>
          <p:nvPr/>
        </p:nvSpPr>
        <p:spPr bwMode="auto">
          <a:xfrm>
            <a:off x="4724400" y="2057400"/>
            <a:ext cx="3124200" cy="1905000"/>
          </a:xfrm>
          <a:prstGeom prst="rect">
            <a:avLst/>
          </a:prstGeom>
          <a:solidFill>
            <a:srgbClr val="CCFFCC"/>
          </a:solidFill>
          <a:ln w="9525">
            <a:solidFill>
              <a:schemeClr val="tx1"/>
            </a:solidFill>
            <a:miter lim="800000"/>
            <a:headEnd/>
            <a:tailEnd/>
          </a:ln>
        </p:spPr>
        <p:txBody>
          <a:bodyPr wrap="none" anchor="ctr">
            <a:prstTxWarp prst="textNoShape">
              <a:avLst/>
            </a:prstTxWarp>
          </a:bodyPr>
          <a:lstStyle/>
          <a:p>
            <a:pPr algn="ctr"/>
            <a:endParaRPr lang="en-US" b="0">
              <a:solidFill>
                <a:schemeClr val="bg1"/>
              </a:solidFill>
              <a:latin typeface="Arial" pitchFamily="-108" charset="0"/>
            </a:endParaRPr>
          </a:p>
        </p:txBody>
      </p:sp>
      <p:sp>
        <p:nvSpPr>
          <p:cNvPr id="163848" name="Text Box 7"/>
          <p:cNvSpPr txBox="1">
            <a:spLocks noChangeArrowheads="1"/>
          </p:cNvSpPr>
          <p:nvPr/>
        </p:nvSpPr>
        <p:spPr bwMode="auto">
          <a:xfrm>
            <a:off x="1371600" y="2209800"/>
            <a:ext cx="1457325" cy="457200"/>
          </a:xfrm>
          <a:prstGeom prst="rect">
            <a:avLst/>
          </a:prstGeom>
          <a:noFill/>
          <a:ln w="9525">
            <a:noFill/>
            <a:miter lim="800000"/>
            <a:headEnd/>
            <a:tailEnd/>
          </a:ln>
        </p:spPr>
        <p:txBody>
          <a:bodyPr wrap="none" anchor="ctr">
            <a:prstTxWarp prst="textNoShape">
              <a:avLst/>
            </a:prstTxWarp>
            <a:spAutoFit/>
          </a:bodyPr>
          <a:lstStyle/>
          <a:p>
            <a:pPr algn="ctr">
              <a:spcBef>
                <a:spcPct val="50000"/>
              </a:spcBef>
            </a:pPr>
            <a:r>
              <a:rPr lang="en-US" b="0">
                <a:solidFill>
                  <a:schemeClr val="hlink"/>
                </a:solidFill>
                <a:latin typeface="Arial" pitchFamily="-108" charset="0"/>
              </a:rPr>
              <a:t>Definition</a:t>
            </a:r>
            <a:endParaRPr lang="en-US" b="0">
              <a:solidFill>
                <a:schemeClr val="hlink"/>
              </a:solidFill>
              <a:latin typeface="Times New Roman" pitchFamily="-108" charset="0"/>
            </a:endParaRPr>
          </a:p>
        </p:txBody>
      </p:sp>
      <p:sp>
        <p:nvSpPr>
          <p:cNvPr id="163849" name="Text Box 8"/>
          <p:cNvSpPr txBox="1">
            <a:spLocks noChangeArrowheads="1"/>
          </p:cNvSpPr>
          <p:nvPr/>
        </p:nvSpPr>
        <p:spPr bwMode="auto">
          <a:xfrm>
            <a:off x="6156325" y="2743200"/>
            <a:ext cx="184150" cy="457200"/>
          </a:xfrm>
          <a:prstGeom prst="rect">
            <a:avLst/>
          </a:prstGeom>
          <a:noFill/>
          <a:ln w="9525">
            <a:noFill/>
            <a:miter lim="800000"/>
            <a:headEnd/>
            <a:tailEnd/>
          </a:ln>
        </p:spPr>
        <p:txBody>
          <a:bodyPr wrap="none" anchor="ctr">
            <a:prstTxWarp prst="textNoShape">
              <a:avLst/>
            </a:prstTxWarp>
            <a:spAutoFit/>
          </a:bodyPr>
          <a:lstStyle/>
          <a:p>
            <a:pPr algn="ctr">
              <a:spcBef>
                <a:spcPct val="50000"/>
              </a:spcBef>
            </a:pPr>
            <a:endParaRPr lang="en-US" b="0">
              <a:latin typeface="Times New Roman" pitchFamily="-108" charset="0"/>
            </a:endParaRPr>
          </a:p>
        </p:txBody>
      </p:sp>
      <p:sp>
        <p:nvSpPr>
          <p:cNvPr id="163850" name="Text Box 9"/>
          <p:cNvSpPr txBox="1">
            <a:spLocks noChangeArrowheads="1"/>
          </p:cNvSpPr>
          <p:nvPr/>
        </p:nvSpPr>
        <p:spPr bwMode="auto">
          <a:xfrm>
            <a:off x="6172200" y="2133600"/>
            <a:ext cx="1709738" cy="457200"/>
          </a:xfrm>
          <a:prstGeom prst="rect">
            <a:avLst/>
          </a:prstGeom>
          <a:noFill/>
          <a:ln w="9525">
            <a:noFill/>
            <a:miter lim="800000"/>
            <a:headEnd/>
            <a:tailEnd/>
          </a:ln>
        </p:spPr>
        <p:txBody>
          <a:bodyPr wrap="none" anchor="ctr">
            <a:prstTxWarp prst="textNoShape">
              <a:avLst/>
            </a:prstTxWarp>
            <a:spAutoFit/>
          </a:bodyPr>
          <a:lstStyle/>
          <a:p>
            <a:pPr algn="ctr">
              <a:spcBef>
                <a:spcPct val="50000"/>
              </a:spcBef>
            </a:pPr>
            <a:r>
              <a:rPr lang="en-US" b="0">
                <a:solidFill>
                  <a:schemeClr val="hlink"/>
                </a:solidFill>
                <a:latin typeface="Arial" pitchFamily="-108" charset="0"/>
              </a:rPr>
              <a:t>Information</a:t>
            </a:r>
          </a:p>
        </p:txBody>
      </p:sp>
      <p:sp>
        <p:nvSpPr>
          <p:cNvPr id="163851" name="Text Box 10"/>
          <p:cNvSpPr txBox="1">
            <a:spLocks noChangeArrowheads="1"/>
          </p:cNvSpPr>
          <p:nvPr/>
        </p:nvSpPr>
        <p:spPr bwMode="auto">
          <a:xfrm>
            <a:off x="1371600" y="4267200"/>
            <a:ext cx="1524000" cy="457200"/>
          </a:xfrm>
          <a:prstGeom prst="rect">
            <a:avLst/>
          </a:prstGeom>
          <a:noFill/>
          <a:ln w="9525">
            <a:noFill/>
            <a:miter lim="800000"/>
            <a:headEnd/>
            <a:tailEnd/>
          </a:ln>
        </p:spPr>
        <p:txBody>
          <a:bodyPr wrap="none" anchor="ctr">
            <a:prstTxWarp prst="textNoShape">
              <a:avLst/>
            </a:prstTxWarp>
            <a:spAutoFit/>
          </a:bodyPr>
          <a:lstStyle/>
          <a:p>
            <a:pPr algn="ctr">
              <a:spcBef>
                <a:spcPct val="50000"/>
              </a:spcBef>
            </a:pPr>
            <a:r>
              <a:rPr lang="en-US" b="0">
                <a:solidFill>
                  <a:schemeClr val="hlink"/>
                </a:solidFill>
                <a:latin typeface="Arial" pitchFamily="-108" charset="0"/>
              </a:rPr>
              <a:t>Examples</a:t>
            </a:r>
          </a:p>
        </p:txBody>
      </p:sp>
      <p:sp>
        <p:nvSpPr>
          <p:cNvPr id="163852" name="Oval 11"/>
          <p:cNvSpPr>
            <a:spLocks noChangeArrowheads="1"/>
          </p:cNvSpPr>
          <p:nvPr/>
        </p:nvSpPr>
        <p:spPr bwMode="auto">
          <a:xfrm>
            <a:off x="3429000" y="3581400"/>
            <a:ext cx="2362200" cy="1219200"/>
          </a:xfrm>
          <a:prstGeom prst="ellipse">
            <a:avLst/>
          </a:prstGeom>
          <a:solidFill>
            <a:srgbClr val="003366"/>
          </a:solidFill>
          <a:ln w="9525">
            <a:solidFill>
              <a:schemeClr val="tx1"/>
            </a:solidFill>
            <a:round/>
            <a:headEnd/>
            <a:tailEnd/>
          </a:ln>
        </p:spPr>
        <p:txBody>
          <a:bodyPr wrap="none" anchor="ctr">
            <a:prstTxWarp prst="textNoShape">
              <a:avLst/>
            </a:prstTxWarp>
          </a:bodyPr>
          <a:lstStyle/>
          <a:p>
            <a:endParaRPr lang="en-US"/>
          </a:p>
        </p:txBody>
      </p:sp>
      <p:sp>
        <p:nvSpPr>
          <p:cNvPr id="163853" name="Rectangle 12"/>
          <p:cNvSpPr>
            <a:spLocks noChangeArrowheads="1"/>
          </p:cNvSpPr>
          <p:nvPr/>
        </p:nvSpPr>
        <p:spPr bwMode="auto">
          <a:xfrm>
            <a:off x="1066800" y="1828800"/>
            <a:ext cx="7086600" cy="4495800"/>
          </a:xfrm>
          <a:prstGeom prst="rect">
            <a:avLst/>
          </a:prstGeom>
          <a:noFill/>
          <a:ln w="57150">
            <a:solidFill>
              <a:schemeClr val="tx1"/>
            </a:solidFill>
            <a:miter lim="800000"/>
            <a:headEnd/>
            <a:tailEnd/>
          </a:ln>
        </p:spPr>
        <p:txBody>
          <a:bodyPr wrap="none" anchor="ctr">
            <a:prstTxWarp prst="textNoShape">
              <a:avLst/>
            </a:prstTxWarp>
          </a:bodyPr>
          <a:lstStyle/>
          <a:p>
            <a:endParaRPr lang="en-US"/>
          </a:p>
        </p:txBody>
      </p:sp>
      <p:sp>
        <p:nvSpPr>
          <p:cNvPr id="163854" name="Text Box 13"/>
          <p:cNvSpPr txBox="1">
            <a:spLocks noChangeArrowheads="1"/>
          </p:cNvSpPr>
          <p:nvPr/>
        </p:nvSpPr>
        <p:spPr bwMode="auto">
          <a:xfrm>
            <a:off x="5791200" y="4267200"/>
            <a:ext cx="1905000" cy="1370013"/>
          </a:xfrm>
          <a:prstGeom prst="rect">
            <a:avLst/>
          </a:prstGeom>
          <a:noFill/>
          <a:ln w="9525">
            <a:noFill/>
            <a:miter lim="800000"/>
            <a:headEnd/>
            <a:tailEnd/>
          </a:ln>
        </p:spPr>
        <p:txBody>
          <a:bodyPr>
            <a:prstTxWarp prst="textNoShape">
              <a:avLst/>
            </a:prstTxWarp>
            <a:spAutoFit/>
          </a:bodyPr>
          <a:lstStyle/>
          <a:p>
            <a:pPr algn="r">
              <a:spcBef>
                <a:spcPct val="50000"/>
              </a:spcBef>
            </a:pPr>
            <a:r>
              <a:rPr lang="en-US" b="0">
                <a:solidFill>
                  <a:schemeClr val="hlink"/>
                </a:solidFill>
                <a:latin typeface="Arial" pitchFamily="-108" charset="0"/>
              </a:rPr>
              <a:t>Non-Examples</a:t>
            </a:r>
          </a:p>
          <a:p>
            <a:pPr eaLnBrk="1" hangingPunct="1">
              <a:spcBef>
                <a:spcPct val="50000"/>
              </a:spcBef>
            </a:pPr>
            <a:endParaRPr lang="en-US" b="0">
              <a:solidFill>
                <a:schemeClr val="bg1"/>
              </a:solidFill>
              <a:latin typeface="Times New Roman" pitchFamily="-108" charset="0"/>
            </a:endParaRPr>
          </a:p>
        </p:txBody>
      </p:sp>
      <p:sp>
        <p:nvSpPr>
          <p:cNvPr id="256014" name="Text Box 14"/>
          <p:cNvSpPr txBox="1">
            <a:spLocks noChangeArrowheads="1"/>
          </p:cNvSpPr>
          <p:nvPr/>
        </p:nvSpPr>
        <p:spPr bwMode="auto">
          <a:xfrm>
            <a:off x="3822700" y="4038600"/>
            <a:ext cx="1555750" cy="457200"/>
          </a:xfrm>
          <a:prstGeom prst="rect">
            <a:avLst/>
          </a:prstGeom>
          <a:noFill/>
          <a:ln w="9525">
            <a:noFill/>
            <a:miter lim="800000"/>
            <a:headEnd/>
            <a:tailEnd/>
          </a:ln>
        </p:spPr>
        <p:txBody>
          <a:bodyPr wrap="none" anchor="ctr">
            <a:prstTxWarp prst="textNoShape">
              <a:avLst/>
            </a:prstTxWarp>
            <a:spAutoFit/>
          </a:bodyPr>
          <a:lstStyle/>
          <a:p>
            <a:pPr algn="ctr">
              <a:spcBef>
                <a:spcPct val="50000"/>
              </a:spcBef>
            </a:pPr>
            <a:r>
              <a:rPr lang="en-US">
                <a:solidFill>
                  <a:schemeClr val="bg1"/>
                </a:solidFill>
                <a:latin typeface="Arial" pitchFamily="-108" charset="0"/>
              </a:rPr>
              <a:t>Fractions</a:t>
            </a:r>
          </a:p>
        </p:txBody>
      </p:sp>
      <p:sp>
        <p:nvSpPr>
          <p:cNvPr id="163856" name="Text Box 15"/>
          <p:cNvSpPr txBox="1">
            <a:spLocks noChangeArrowheads="1"/>
          </p:cNvSpPr>
          <p:nvPr/>
        </p:nvSpPr>
        <p:spPr bwMode="auto">
          <a:xfrm>
            <a:off x="3832225" y="4106863"/>
            <a:ext cx="1349375" cy="366712"/>
          </a:xfrm>
          <a:prstGeom prst="rect">
            <a:avLst/>
          </a:prstGeom>
          <a:noFill/>
          <a:ln w="9525">
            <a:noFill/>
            <a:miter lim="800000"/>
            <a:headEnd/>
            <a:tailEnd/>
          </a:ln>
        </p:spPr>
        <p:txBody>
          <a:bodyPr>
            <a:prstTxWarp prst="textNoShape">
              <a:avLst/>
            </a:prstTxWarp>
            <a:spAutoFit/>
          </a:bodyPr>
          <a:lstStyle/>
          <a:p>
            <a:pPr eaLnBrk="1" hangingPunct="1">
              <a:spcBef>
                <a:spcPct val="50000"/>
              </a:spcBef>
            </a:pPr>
            <a:endParaRPr lang="en-US" sz="1800" b="0">
              <a:latin typeface="Arial" pitchFamily="-108" charset="0"/>
            </a:endParaRPr>
          </a:p>
        </p:txBody>
      </p:sp>
      <p:sp>
        <p:nvSpPr>
          <p:cNvPr id="163857" name="Text Box 16"/>
          <p:cNvSpPr txBox="1">
            <a:spLocks noChangeArrowheads="1"/>
          </p:cNvSpPr>
          <p:nvPr/>
        </p:nvSpPr>
        <p:spPr bwMode="auto">
          <a:xfrm>
            <a:off x="228600" y="6491288"/>
            <a:ext cx="184150" cy="366712"/>
          </a:xfrm>
          <a:prstGeom prst="rect">
            <a:avLst/>
          </a:prstGeom>
          <a:noFill/>
          <a:ln w="9525">
            <a:noFill/>
            <a:miter lim="800000"/>
            <a:headEnd/>
            <a:tailEnd/>
          </a:ln>
        </p:spPr>
        <p:txBody>
          <a:bodyPr wrap="none">
            <a:prstTxWarp prst="textNoShape">
              <a:avLst/>
            </a:prstTxWarp>
            <a:spAutoFit/>
          </a:bodyPr>
          <a:lstStyle/>
          <a:p>
            <a:pPr eaLnBrk="1" hangingPunct="1"/>
            <a:endParaRPr lang="en-US" sz="1800" b="0">
              <a:latin typeface="Arial" pitchFamily="-108" charset="0"/>
            </a:endParaRPr>
          </a:p>
        </p:txBody>
      </p:sp>
      <p:sp>
        <p:nvSpPr>
          <p:cNvPr id="163858" name="Text Box 17"/>
          <p:cNvSpPr txBox="1">
            <a:spLocks noChangeArrowheads="1"/>
          </p:cNvSpPr>
          <p:nvPr/>
        </p:nvSpPr>
        <p:spPr bwMode="auto">
          <a:xfrm>
            <a:off x="0" y="6361113"/>
            <a:ext cx="9144000" cy="336550"/>
          </a:xfrm>
          <a:prstGeom prst="rect">
            <a:avLst/>
          </a:prstGeom>
          <a:noFill/>
          <a:ln w="9525">
            <a:noFill/>
            <a:miter lim="800000"/>
            <a:headEnd/>
            <a:tailEnd/>
          </a:ln>
        </p:spPr>
        <p:txBody>
          <a:bodyPr>
            <a:prstTxWarp prst="textNoShape">
              <a:avLst/>
            </a:prstTxWarp>
            <a:spAutoFit/>
          </a:bodyPr>
          <a:lstStyle/>
          <a:p>
            <a:pPr eaLnBrk="1" hangingPunct="1"/>
            <a:r>
              <a:rPr lang="en-US" sz="1600">
                <a:solidFill>
                  <a:srgbClr val="FF0000"/>
                </a:solidFill>
                <a:latin typeface="Arial" pitchFamily="-108" charset="0"/>
              </a:rPr>
              <a:t>Useful for pre-assessment &amp; formative assessment of readiness in many grades &amp; subjects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6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dirty="0" smtClean="0">
                <a:solidFill>
                  <a:srgbClr val="0066CC"/>
                </a:solidFill>
              </a:rPr>
              <a:t>Place Mat Assessment</a:t>
            </a:r>
            <a:endParaRPr lang="en-US" dirty="0"/>
          </a:p>
        </p:txBody>
      </p:sp>
      <p:sp>
        <p:nvSpPr>
          <p:cNvPr id="25603" name="Content Placeholder 2"/>
          <p:cNvSpPr>
            <a:spLocks noGrp="1"/>
          </p:cNvSpPr>
          <p:nvPr>
            <p:ph sz="half" idx="1"/>
          </p:nvPr>
        </p:nvSpPr>
        <p:spPr>
          <a:xfrm>
            <a:off x="381000" y="1524000"/>
            <a:ext cx="8153400" cy="4800600"/>
          </a:xfrm>
        </p:spPr>
        <p:txBody>
          <a:bodyPr/>
          <a:lstStyle/>
          <a:p>
            <a:pPr>
              <a:buFontTx/>
              <a:buNone/>
            </a:pPr>
            <a:r>
              <a:rPr lang="en-US" sz="2400" dirty="0"/>
              <a:t>    Place a large piece of butcher paper or other large sheet of paper in the center of a group of students.  Draw a “Place Mat” figure in the center of the paper.  Have as many sub-divisions / squares depending on the number of students in the group that are to use the place mat.  Students are then asked to write as much as they know about the center topic.</a:t>
            </a:r>
          </a:p>
          <a:p>
            <a:pPr>
              <a:buFontTx/>
              <a:buNone/>
            </a:pPr>
            <a:endParaRPr lang="en-US" sz="2400" dirty="0"/>
          </a:p>
          <a:p>
            <a:pPr>
              <a:buFontTx/>
              <a:buNone/>
            </a:pPr>
            <a:r>
              <a:rPr lang="en-US" sz="2400" dirty="0"/>
              <a:t>K-2: Compare and sort common materials found in your home?</a:t>
            </a:r>
          </a:p>
          <a:p>
            <a:pPr>
              <a:buFontTx/>
              <a:buNone/>
            </a:pPr>
            <a:r>
              <a:rPr lang="en-US" sz="2400" dirty="0"/>
              <a:t>8: How energy is transferred in my home?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7"/>
          <p:cNvSpPr>
            <a:spLocks noGrp="1"/>
          </p:cNvSpPr>
          <p:nvPr>
            <p:ph type="sldNum" sz="quarter" idx="12"/>
          </p:nvPr>
        </p:nvSpPr>
        <p:spPr>
          <a:noFill/>
        </p:spPr>
        <p:txBody>
          <a:bodyPr/>
          <a:lstStyle/>
          <a:p>
            <a:fld id="{81D18069-C24C-BE47-9D3C-6593D28EFD74}" type="slidenum">
              <a:rPr lang="en-US" smtClean="0"/>
              <a:pPr/>
              <a:t>29</a:t>
            </a:fld>
            <a:endParaRPr lang="en-US" smtClean="0"/>
          </a:p>
        </p:txBody>
      </p:sp>
      <p:sp>
        <p:nvSpPr>
          <p:cNvPr id="136195" name="Rectangle 2"/>
          <p:cNvSpPr>
            <a:spLocks noGrp="1" noChangeArrowheads="1"/>
          </p:cNvSpPr>
          <p:nvPr>
            <p:ph type="title"/>
          </p:nvPr>
        </p:nvSpPr>
        <p:spPr/>
        <p:txBody>
          <a:bodyPr/>
          <a:lstStyle/>
          <a:p>
            <a:pPr algn="r" eaLnBrk="1" hangingPunct="1"/>
            <a:r>
              <a:rPr lang="en-US"/>
              <a:t>Telling Time</a:t>
            </a:r>
          </a:p>
        </p:txBody>
      </p:sp>
      <p:sp>
        <p:nvSpPr>
          <p:cNvPr id="136196" name="Rectangle 3"/>
          <p:cNvSpPr>
            <a:spLocks noGrp="1" noChangeArrowheads="1"/>
          </p:cNvSpPr>
          <p:nvPr>
            <p:ph type="body" sz="half" idx="1"/>
          </p:nvPr>
        </p:nvSpPr>
        <p:spPr>
          <a:xfrm>
            <a:off x="685800" y="1981200"/>
            <a:ext cx="7245350" cy="4114800"/>
          </a:xfrm>
        </p:spPr>
        <p:txBody>
          <a:bodyPr/>
          <a:lstStyle/>
          <a:p>
            <a:pPr eaLnBrk="1" hangingPunct="1"/>
            <a:r>
              <a:rPr lang="en-US" sz="2800"/>
              <a:t>Make a list of the 1</a:t>
            </a:r>
            <a:r>
              <a:rPr lang="en-US" sz="2800" baseline="30000"/>
              <a:t>st</a:t>
            </a:r>
            <a:r>
              <a:rPr lang="en-US" sz="2800"/>
              <a:t> grade children and what you think the data tells you about their knowledge of telling time and clocks.</a:t>
            </a:r>
          </a:p>
          <a:p>
            <a:pPr eaLnBrk="1" hangingPunct="1"/>
            <a:r>
              <a:rPr lang="en-US" sz="2800"/>
              <a:t>Think about the children whose clocks you reviewed.  Who needs what?</a:t>
            </a:r>
          </a:p>
          <a:p>
            <a:pPr eaLnBrk="1" hangingPunct="1"/>
            <a:r>
              <a:rPr lang="en-US" sz="2800"/>
              <a:t>How will you plan for their instruction?</a:t>
            </a:r>
          </a:p>
        </p:txBody>
      </p:sp>
      <p:pic>
        <p:nvPicPr>
          <p:cNvPr id="136197" name="Picture 4" descr="j0250973"/>
          <p:cNvPicPr>
            <a:picLocks noGrp="1" noChangeAspect="1" noChangeArrowheads="1"/>
          </p:cNvPicPr>
          <p:nvPr>
            <p:ph sz="quarter" idx="2"/>
          </p:nvPr>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a:xfrm>
            <a:off x="609600" y="114300"/>
            <a:ext cx="2913063" cy="1635125"/>
          </a:xfrm>
        </p:spPr>
      </p:pic>
      <p:pic>
        <p:nvPicPr>
          <p:cNvPr id="136198" name="Picture 5" descr="j0216708"/>
          <p:cNvPicPr>
            <a:picLocks noGrp="1" noChangeAspect="1" noChangeArrowheads="1"/>
          </p:cNvPicPr>
          <p:nvPr>
            <p:ph sz="quarter" idx="3"/>
          </p:nvPr>
        </p:nvPicPr>
        <mc:AlternateContent xmlns:mc="http://schemas.openxmlformats.org/markup-compatibility/2006">
          <mc:Choice xmlns="" xmlns:mv="urn:schemas-microsoft-com:mac:vml" xmlns:ma="http://schemas.microsoft.com/office/mac/drawingml/2008/main" Requires="ma">
            <p:blipFill>
              <a:blip r:embed="rId4"/>
              <a:srcRect/>
              <a:stretch>
                <a:fillRect/>
              </a:stretch>
            </p:blipFill>
          </mc:Choice>
          <mc:Fallback>
            <p:blipFill>
              <a:blip r:embed="rId5"/>
              <a:srcRect/>
              <a:stretch>
                <a:fillRect/>
              </a:stretch>
            </p:blipFill>
          </mc:Fallback>
        </mc:AlternateContent>
        <p:spPr>
          <a:xfrm>
            <a:off x="5080000" y="5181600"/>
            <a:ext cx="3251200" cy="1446213"/>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362200" y="6324600"/>
            <a:ext cx="4629150" cy="244475"/>
          </a:xfrm>
          <a:prstGeom prst="rect">
            <a:avLst/>
          </a:prstGeom>
          <a:noFill/>
          <a:ln w="9525">
            <a:noFill/>
            <a:miter lim="800000"/>
            <a:headEnd/>
            <a:tailEnd/>
          </a:ln>
        </p:spPr>
        <p:txBody>
          <a:bodyPr wrap="none">
            <a:spAutoFit/>
          </a:bodyPr>
          <a:lstStyle/>
          <a:p>
            <a:pPr eaLnBrk="0" hangingPunct="0"/>
            <a:r>
              <a:rPr lang="en-US" sz="1000" u="sng">
                <a:latin typeface="Times"/>
              </a:rPr>
              <a:t>A REASON TO TEACH</a:t>
            </a:r>
            <a:r>
              <a:rPr lang="en-US" sz="1000">
                <a:latin typeface="Times"/>
              </a:rPr>
              <a:t>  by James A. Beane • Heinemann, Portsmouth, NH • p. 71-72</a:t>
            </a:r>
          </a:p>
        </p:txBody>
      </p:sp>
      <p:sp>
        <p:nvSpPr>
          <p:cNvPr id="9219" name="Text Box 3"/>
          <p:cNvSpPr txBox="1">
            <a:spLocks noChangeArrowheads="1"/>
          </p:cNvSpPr>
          <p:nvPr/>
        </p:nvSpPr>
        <p:spPr bwMode="auto">
          <a:xfrm>
            <a:off x="533400" y="3186113"/>
            <a:ext cx="8229600" cy="3185487"/>
          </a:xfrm>
          <a:prstGeom prst="rect">
            <a:avLst/>
          </a:prstGeom>
          <a:noFill/>
          <a:ln w="9525">
            <a:noFill/>
            <a:miter lim="800000"/>
            <a:headEnd/>
            <a:tailEnd/>
          </a:ln>
        </p:spPr>
        <p:txBody>
          <a:bodyPr>
            <a:spAutoFit/>
          </a:bodyPr>
          <a:lstStyle/>
          <a:p>
            <a:pPr eaLnBrk="0" hangingPunct="0">
              <a:spcBef>
                <a:spcPct val="50000"/>
              </a:spcBef>
            </a:pPr>
            <a:r>
              <a:rPr lang="en-US" sz="2000" dirty="0">
                <a:latin typeface="Palatino"/>
              </a:rPr>
              <a:t>To respect the dignity of young people means taking them seriously as whole human beings, not just as students.  Who are these young people? What do they bring to school in terms of social and cultural experiences and identities? How old are they, and what expectations         do school and society have for people that age?  What is around them in terms of media messages, living conditions, community resources, and so on? Questions like these help us to see whole persons rather than just </a:t>
            </a:r>
            <a:r>
              <a:rPr lang="en-US" sz="2000" i="1" dirty="0">
                <a:latin typeface="Palatino"/>
              </a:rPr>
              <a:t>students </a:t>
            </a:r>
            <a:r>
              <a:rPr lang="en-US" sz="2000" dirty="0">
                <a:latin typeface="Palatino"/>
              </a:rPr>
              <a:t>in our classrooms.  And when we do that, the door to respecting </a:t>
            </a:r>
            <a:r>
              <a:rPr lang="en-US" sz="2000" dirty="0" smtClean="0">
                <a:latin typeface="Palatino"/>
              </a:rPr>
              <a:t>their </a:t>
            </a:r>
            <a:r>
              <a:rPr lang="en-US" sz="2000" dirty="0">
                <a:latin typeface="Palatino"/>
              </a:rPr>
              <a:t>dignity is opened.</a:t>
            </a:r>
          </a:p>
          <a:p>
            <a:pPr eaLnBrk="0" hangingPunct="0">
              <a:spcBef>
                <a:spcPct val="50000"/>
              </a:spcBef>
            </a:pPr>
            <a:endParaRPr lang="en-US" sz="1400" dirty="0">
              <a:latin typeface="Palatino"/>
            </a:endParaRPr>
          </a:p>
        </p:txBody>
      </p:sp>
      <p:sp>
        <p:nvSpPr>
          <p:cNvPr id="9220" name="Rectangle 4"/>
          <p:cNvSpPr>
            <a:spLocks noChangeArrowheads="1"/>
          </p:cNvSpPr>
          <p:nvPr/>
        </p:nvSpPr>
        <p:spPr bwMode="auto">
          <a:xfrm>
            <a:off x="152400" y="152400"/>
            <a:ext cx="8839200" cy="6553200"/>
          </a:xfrm>
          <a:prstGeom prst="rect">
            <a:avLst/>
          </a:prstGeom>
          <a:noFill/>
          <a:ln w="76200">
            <a:solidFill>
              <a:schemeClr val="tx1"/>
            </a:solidFill>
            <a:miter lim="800000"/>
            <a:headEnd/>
            <a:tailEnd/>
          </a:ln>
        </p:spPr>
        <p:txBody>
          <a:bodyPr wrap="none" anchor="ctr"/>
          <a:lstStyle/>
          <a:p>
            <a:endParaRPr lang="en-US"/>
          </a:p>
        </p:txBody>
      </p:sp>
      <p:pic>
        <p:nvPicPr>
          <p:cNvPr id="9221" name="Picture 5"/>
          <p:cNvPicPr>
            <a:picLocks noChangeAspect="1" noChangeArrowheads="1"/>
          </p:cNvPicPr>
          <p:nvPr/>
        </p:nvPicPr>
        <p:blipFill>
          <a:blip r:embed="rId2" cstate="print"/>
          <a:srcRect/>
          <a:stretch>
            <a:fillRect/>
          </a:stretch>
        </p:blipFill>
        <p:spPr bwMode="auto">
          <a:xfrm>
            <a:off x="1905000" y="379413"/>
            <a:ext cx="4495800" cy="282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p:cNvSpPr>
            <a:spLocks noGrp="1"/>
          </p:cNvSpPr>
          <p:nvPr>
            <p:ph type="sldNum" sz="quarter" idx="12"/>
          </p:nvPr>
        </p:nvSpPr>
        <p:spPr>
          <a:noFill/>
        </p:spPr>
        <p:txBody>
          <a:bodyPr/>
          <a:lstStyle/>
          <a:p>
            <a:fld id="{FF88545A-B418-EB40-A5DE-82AAF85DCA5F}" type="slidenum">
              <a:rPr lang="en-US" smtClean="0"/>
              <a:pPr/>
              <a:t>30</a:t>
            </a:fld>
            <a:endParaRPr lang="en-US" smtClean="0"/>
          </a:p>
        </p:txBody>
      </p:sp>
      <p:pic>
        <p:nvPicPr>
          <p:cNvPr id="137219" name="Picture 2" descr="clock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3"/>
          <p:cNvSpPr>
            <a:spLocks noGrp="1"/>
          </p:cNvSpPr>
          <p:nvPr>
            <p:ph type="sldNum" sz="quarter" idx="12"/>
          </p:nvPr>
        </p:nvSpPr>
        <p:spPr>
          <a:noFill/>
        </p:spPr>
        <p:txBody>
          <a:bodyPr/>
          <a:lstStyle/>
          <a:p>
            <a:fld id="{6F658511-C0CB-2943-AC09-AF2093C0A17C}" type="slidenum">
              <a:rPr lang="en-US" smtClean="0"/>
              <a:pPr/>
              <a:t>31</a:t>
            </a:fld>
            <a:endParaRPr lang="en-US" smtClean="0"/>
          </a:p>
        </p:txBody>
      </p:sp>
      <p:pic>
        <p:nvPicPr>
          <p:cNvPr id="139267" name="Picture 2" descr="Clock0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a:spLocks noGrp="1"/>
          </p:cNvSpPr>
          <p:nvPr>
            <p:ph type="sldNum" sz="quarter" idx="12"/>
          </p:nvPr>
        </p:nvSpPr>
        <p:spPr>
          <a:noFill/>
        </p:spPr>
        <p:txBody>
          <a:bodyPr/>
          <a:lstStyle/>
          <a:p>
            <a:fld id="{A2397EC5-7423-CD43-88B4-F372EA967ADD}" type="slidenum">
              <a:rPr lang="en-US" smtClean="0"/>
              <a:pPr/>
              <a:t>32</a:t>
            </a:fld>
            <a:endParaRPr lang="en-US" smtClean="0"/>
          </a:p>
        </p:txBody>
      </p:sp>
      <p:pic>
        <p:nvPicPr>
          <p:cNvPr id="141315" name="Picture 2" descr="Clock0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3"/>
          <p:cNvSpPr>
            <a:spLocks noGrp="1"/>
          </p:cNvSpPr>
          <p:nvPr>
            <p:ph type="sldNum" sz="quarter" idx="12"/>
          </p:nvPr>
        </p:nvSpPr>
        <p:spPr>
          <a:noFill/>
        </p:spPr>
        <p:txBody>
          <a:bodyPr/>
          <a:lstStyle/>
          <a:p>
            <a:fld id="{5DF0256B-D592-F04F-A75A-FC755495036F}" type="slidenum">
              <a:rPr lang="en-US" smtClean="0"/>
              <a:pPr/>
              <a:t>33</a:t>
            </a:fld>
            <a:endParaRPr lang="en-US" smtClean="0"/>
          </a:p>
        </p:txBody>
      </p:sp>
      <p:pic>
        <p:nvPicPr>
          <p:cNvPr id="143363" name="Picture 2" descr="Clock1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3"/>
          <p:cNvSpPr>
            <a:spLocks noGrp="1"/>
          </p:cNvSpPr>
          <p:nvPr>
            <p:ph type="sldNum" sz="quarter" idx="12"/>
          </p:nvPr>
        </p:nvSpPr>
        <p:spPr>
          <a:noFill/>
        </p:spPr>
        <p:txBody>
          <a:bodyPr/>
          <a:lstStyle/>
          <a:p>
            <a:fld id="{AF632E7C-60B8-8441-A482-BA78C60E35B7}" type="slidenum">
              <a:rPr lang="en-US" smtClean="0"/>
              <a:pPr/>
              <a:t>34</a:t>
            </a:fld>
            <a:endParaRPr lang="en-US" smtClean="0"/>
          </a:p>
        </p:txBody>
      </p:sp>
      <p:pic>
        <p:nvPicPr>
          <p:cNvPr id="145411" name="Picture 2" descr="Clock0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3"/>
          <p:cNvSpPr>
            <a:spLocks noGrp="1"/>
          </p:cNvSpPr>
          <p:nvPr>
            <p:ph type="sldNum" sz="quarter" idx="12"/>
          </p:nvPr>
        </p:nvSpPr>
        <p:spPr>
          <a:noFill/>
        </p:spPr>
        <p:txBody>
          <a:bodyPr/>
          <a:lstStyle/>
          <a:p>
            <a:fld id="{10234B78-81F6-2548-81B9-D932A8BF43D5}" type="slidenum">
              <a:rPr lang="en-US" smtClean="0"/>
              <a:pPr/>
              <a:t>35</a:t>
            </a:fld>
            <a:endParaRPr lang="en-US" smtClean="0"/>
          </a:p>
        </p:txBody>
      </p:sp>
      <p:pic>
        <p:nvPicPr>
          <p:cNvPr id="147459" name="Picture 2" descr="Clock0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3"/>
          <p:cNvSpPr>
            <a:spLocks noGrp="1"/>
          </p:cNvSpPr>
          <p:nvPr>
            <p:ph type="sldNum" sz="quarter" idx="12"/>
          </p:nvPr>
        </p:nvSpPr>
        <p:spPr>
          <a:noFill/>
        </p:spPr>
        <p:txBody>
          <a:bodyPr/>
          <a:lstStyle/>
          <a:p>
            <a:fld id="{17DCCE6B-3C63-1F47-A7CD-22361445A608}" type="slidenum">
              <a:rPr lang="en-US" smtClean="0"/>
              <a:pPr/>
              <a:t>36</a:t>
            </a:fld>
            <a:endParaRPr lang="en-US" smtClean="0"/>
          </a:p>
        </p:txBody>
      </p:sp>
      <p:pic>
        <p:nvPicPr>
          <p:cNvPr id="149507" name="Picture 2" descr="Clock05"/>
          <p:cNvPicPr>
            <a:picLocks noChangeAspect="1" noChangeArrowheads="1"/>
          </p:cNvPicPr>
          <p:nvPr/>
        </p:nvPicPr>
        <p:blipFill>
          <a:blip r:embed="rId3"/>
          <a:srcRect/>
          <a:stretch>
            <a:fillRect/>
          </a:stretch>
        </p:blipFill>
        <p:spPr bwMode="auto">
          <a:xfrm>
            <a:off x="0" y="17463"/>
            <a:ext cx="9144000" cy="6840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3"/>
          <p:cNvSpPr>
            <a:spLocks noGrp="1"/>
          </p:cNvSpPr>
          <p:nvPr>
            <p:ph type="sldNum" sz="quarter" idx="12"/>
          </p:nvPr>
        </p:nvSpPr>
        <p:spPr>
          <a:noFill/>
        </p:spPr>
        <p:txBody>
          <a:bodyPr/>
          <a:lstStyle/>
          <a:p>
            <a:fld id="{10248AC9-7ACC-6A4B-85DE-68850275F532}" type="slidenum">
              <a:rPr lang="en-US" smtClean="0"/>
              <a:pPr/>
              <a:t>37</a:t>
            </a:fld>
            <a:endParaRPr lang="en-US" smtClean="0"/>
          </a:p>
        </p:txBody>
      </p:sp>
      <p:pic>
        <p:nvPicPr>
          <p:cNvPr id="151555" name="Picture 2" descr="Clock0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3"/>
          <p:cNvSpPr>
            <a:spLocks noGrp="1"/>
          </p:cNvSpPr>
          <p:nvPr>
            <p:ph type="sldNum" sz="quarter" idx="12"/>
          </p:nvPr>
        </p:nvSpPr>
        <p:spPr>
          <a:noFill/>
        </p:spPr>
        <p:txBody>
          <a:bodyPr/>
          <a:lstStyle/>
          <a:p>
            <a:fld id="{B1EE14B9-B76B-4440-97A2-5133655313D9}" type="slidenum">
              <a:rPr lang="en-US" smtClean="0"/>
              <a:pPr/>
              <a:t>38</a:t>
            </a:fld>
            <a:endParaRPr lang="en-US" smtClean="0"/>
          </a:p>
        </p:txBody>
      </p:sp>
      <p:pic>
        <p:nvPicPr>
          <p:cNvPr id="153603" name="Picture 2" descr="Clock07"/>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3"/>
          <p:cNvSpPr>
            <a:spLocks noGrp="1"/>
          </p:cNvSpPr>
          <p:nvPr>
            <p:ph type="sldNum" sz="quarter" idx="12"/>
          </p:nvPr>
        </p:nvSpPr>
        <p:spPr>
          <a:noFill/>
        </p:spPr>
        <p:txBody>
          <a:bodyPr/>
          <a:lstStyle/>
          <a:p>
            <a:fld id="{00C7FA5E-80F9-9945-8EAC-90E0F0DA387A}" type="slidenum">
              <a:rPr lang="en-US" smtClean="0"/>
              <a:pPr/>
              <a:t>39</a:t>
            </a:fld>
            <a:endParaRPr lang="en-US" smtClean="0"/>
          </a:p>
        </p:txBody>
      </p:sp>
      <p:pic>
        <p:nvPicPr>
          <p:cNvPr id="155651" name="Picture 2" descr="Clock0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1"/>
          <p:cNvPicPr>
            <a:picLocks noChangeAspect="1" noChangeArrowheads="1"/>
          </p:cNvPicPr>
          <p:nvPr/>
        </p:nvPicPr>
        <p:blipFill>
          <a:blip r:embed="rId2"/>
          <a:srcRect/>
          <a:stretch>
            <a:fillRect/>
          </a:stretch>
        </p:blipFill>
        <p:spPr bwMode="auto">
          <a:xfrm>
            <a:off x="479425" y="-328613"/>
            <a:ext cx="8782050" cy="7077076"/>
          </a:xfrm>
          <a:prstGeom prst="rect">
            <a:avLst/>
          </a:prstGeom>
          <a:noFill/>
          <a:ln w="12700">
            <a:noFill/>
            <a:miter lim="800000"/>
            <a:headEnd/>
            <a:tailEnd/>
          </a:ln>
        </p:spPr>
      </p:pic>
      <p:sp>
        <p:nvSpPr>
          <p:cNvPr id="29698" name="Oval 2"/>
          <p:cNvSpPr>
            <a:spLocks/>
          </p:cNvSpPr>
          <p:nvPr/>
        </p:nvSpPr>
        <p:spPr bwMode="auto">
          <a:xfrm>
            <a:off x="5911850" y="2544763"/>
            <a:ext cx="133350" cy="152400"/>
          </a:xfrm>
          <a:prstGeom prst="ellipse">
            <a:avLst/>
          </a:prstGeom>
          <a:solidFill>
            <a:schemeClr val="accent1"/>
          </a:solidFill>
          <a:ln w="25400">
            <a:solidFill>
              <a:srgbClr val="FF2712"/>
            </a:solidFill>
            <a:miter lim="800000"/>
            <a:headEnd/>
            <a:tailEnd/>
          </a:ln>
        </p:spPr>
        <p:txBody>
          <a:bodyPr lIns="0" tIns="0" rIns="0" bIns="0">
            <a:prstTxWarp prst="textNoShape">
              <a:avLst/>
            </a:prstTxWarp>
          </a:bodyPr>
          <a:lstStyle/>
          <a:p>
            <a:endParaRPr lang="en-US"/>
          </a:p>
        </p:txBody>
      </p:sp>
      <p:sp>
        <p:nvSpPr>
          <p:cNvPr id="29699" name="Oval 3"/>
          <p:cNvSpPr>
            <a:spLocks/>
          </p:cNvSpPr>
          <p:nvPr/>
        </p:nvSpPr>
        <p:spPr bwMode="auto">
          <a:xfrm>
            <a:off x="633413" y="2759075"/>
            <a:ext cx="260350" cy="295275"/>
          </a:xfrm>
          <a:prstGeom prst="ellipse">
            <a:avLst/>
          </a:prstGeom>
          <a:solidFill>
            <a:schemeClr val="accent1"/>
          </a:solidFill>
          <a:ln w="25400">
            <a:solidFill>
              <a:srgbClr val="FF2712"/>
            </a:solidFill>
            <a:miter lim="800000"/>
            <a:headEnd/>
            <a:tailEnd/>
          </a:ln>
        </p:spPr>
        <p:txBody>
          <a:bodyPr lIns="0" tIns="0" rIns="0" bIns="0">
            <a:prstTxWarp prst="textNoShape">
              <a:avLst/>
            </a:prstTxWarp>
          </a:bodyPr>
          <a:lstStyle/>
          <a:p>
            <a:endParaRPr lang="en-US"/>
          </a:p>
        </p:txBody>
      </p:sp>
      <p:sp>
        <p:nvSpPr>
          <p:cNvPr id="29700" name="Freeform 4"/>
          <p:cNvSpPr>
            <a:spLocks/>
          </p:cNvSpPr>
          <p:nvPr/>
        </p:nvSpPr>
        <p:spPr bwMode="auto">
          <a:xfrm>
            <a:off x="857250" y="2509838"/>
            <a:ext cx="5089525" cy="490537"/>
          </a:xfrm>
          <a:custGeom>
            <a:avLst/>
            <a:gdLst>
              <a:gd name="T0" fmla="*/ 2147483647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21600" y="3812"/>
                </a:moveTo>
                <a:lnTo>
                  <a:pt x="18167" y="0"/>
                </a:lnTo>
                <a:lnTo>
                  <a:pt x="14541" y="4447"/>
                </a:lnTo>
                <a:lnTo>
                  <a:pt x="12381" y="12388"/>
                </a:lnTo>
                <a:lnTo>
                  <a:pt x="9643" y="20965"/>
                </a:lnTo>
                <a:lnTo>
                  <a:pt x="7637" y="21600"/>
                </a:lnTo>
                <a:lnTo>
                  <a:pt x="5169" y="21282"/>
                </a:lnTo>
                <a:lnTo>
                  <a:pt x="3279" y="21282"/>
                </a:lnTo>
                <a:lnTo>
                  <a:pt x="1659" y="20329"/>
                </a:lnTo>
                <a:lnTo>
                  <a:pt x="463" y="19376"/>
                </a:lnTo>
                <a:lnTo>
                  <a:pt x="0" y="19059"/>
                </a:lnTo>
              </a:path>
            </a:pathLst>
          </a:custGeom>
          <a:noFill/>
          <a:ln w="38100">
            <a:solidFill>
              <a:srgbClr val="D90B00"/>
            </a:solidFill>
            <a:miter lim="800000"/>
            <a:headEnd/>
            <a:tailEnd/>
          </a:ln>
        </p:spPr>
        <p:txBody>
          <a:bodyPr lIns="0" tIns="0" rIns="0" bIns="0">
            <a:prstTxWarp prst="textNoShape">
              <a:avLst/>
            </a:prstTxWarp>
          </a:bodyPr>
          <a:lstStyle/>
          <a:p>
            <a:endParaRPr lang="en-US"/>
          </a:p>
        </p:txBody>
      </p:sp>
      <p:sp>
        <p:nvSpPr>
          <p:cNvPr id="29701" name="Oval 5"/>
          <p:cNvSpPr>
            <a:spLocks/>
          </p:cNvSpPr>
          <p:nvPr/>
        </p:nvSpPr>
        <p:spPr bwMode="auto">
          <a:xfrm>
            <a:off x="5813425" y="3616325"/>
            <a:ext cx="133350" cy="152400"/>
          </a:xfrm>
          <a:prstGeom prst="ellipse">
            <a:avLst/>
          </a:prstGeom>
          <a:solidFill>
            <a:srgbClr val="290082"/>
          </a:solidFill>
          <a:ln w="25400">
            <a:solidFill>
              <a:srgbClr val="200063"/>
            </a:solidFill>
            <a:miter lim="800000"/>
            <a:headEnd/>
            <a:tailEnd/>
          </a:ln>
        </p:spPr>
        <p:txBody>
          <a:bodyPr lIns="0" tIns="0" rIns="0" bIns="0">
            <a:prstTxWarp prst="textNoShape">
              <a:avLst/>
            </a:prstTxWarp>
          </a:bodyPr>
          <a:lstStyle/>
          <a:p>
            <a:endParaRPr lang="en-US"/>
          </a:p>
        </p:txBody>
      </p:sp>
      <p:sp>
        <p:nvSpPr>
          <p:cNvPr id="29702" name="Oval 6"/>
          <p:cNvSpPr>
            <a:spLocks/>
          </p:cNvSpPr>
          <p:nvPr/>
        </p:nvSpPr>
        <p:spPr bwMode="auto">
          <a:xfrm>
            <a:off x="6205538" y="2928938"/>
            <a:ext cx="134937" cy="152400"/>
          </a:xfrm>
          <a:prstGeom prst="ellipse">
            <a:avLst/>
          </a:prstGeom>
          <a:solidFill>
            <a:srgbClr val="290082"/>
          </a:solidFill>
          <a:ln w="25400">
            <a:solidFill>
              <a:srgbClr val="200063"/>
            </a:solidFill>
            <a:miter lim="800000"/>
            <a:headEnd/>
            <a:tailEnd/>
          </a:ln>
        </p:spPr>
        <p:txBody>
          <a:bodyPr lIns="0" tIns="0" rIns="0" bIns="0">
            <a:prstTxWarp prst="textNoShape">
              <a:avLst/>
            </a:prstTxWarp>
          </a:bodyPr>
          <a:lstStyle/>
          <a:p>
            <a:endParaRPr lang="en-US"/>
          </a:p>
        </p:txBody>
      </p:sp>
      <p:sp>
        <p:nvSpPr>
          <p:cNvPr id="29703" name="Oval 7"/>
          <p:cNvSpPr>
            <a:spLocks/>
          </p:cNvSpPr>
          <p:nvPr/>
        </p:nvSpPr>
        <p:spPr bwMode="auto">
          <a:xfrm>
            <a:off x="5911850" y="1973263"/>
            <a:ext cx="133350" cy="152400"/>
          </a:xfrm>
          <a:prstGeom prst="ellipse">
            <a:avLst/>
          </a:prstGeom>
          <a:solidFill>
            <a:srgbClr val="290082"/>
          </a:solidFill>
          <a:ln w="25400">
            <a:solidFill>
              <a:srgbClr val="200063"/>
            </a:solidFill>
            <a:miter lim="800000"/>
            <a:headEnd/>
            <a:tailEnd/>
          </a:ln>
        </p:spPr>
        <p:txBody>
          <a:bodyPr lIns="0" tIns="0" rIns="0" bIns="0">
            <a:prstTxWarp prst="textNoShape">
              <a:avLst/>
            </a:prstTxWarp>
          </a:bodyPr>
          <a:lstStyle/>
          <a:p>
            <a:endParaRPr lang="en-US"/>
          </a:p>
        </p:txBody>
      </p:sp>
      <p:sp>
        <p:nvSpPr>
          <p:cNvPr id="29704" name="Oval 8"/>
          <p:cNvSpPr>
            <a:spLocks/>
          </p:cNvSpPr>
          <p:nvPr/>
        </p:nvSpPr>
        <p:spPr bwMode="auto">
          <a:xfrm>
            <a:off x="5126038" y="2455863"/>
            <a:ext cx="133350" cy="152400"/>
          </a:xfrm>
          <a:prstGeom prst="ellipse">
            <a:avLst/>
          </a:prstGeom>
          <a:solidFill>
            <a:srgbClr val="000000"/>
          </a:solidFill>
          <a:ln w="25400">
            <a:solidFill>
              <a:srgbClr val="FF2712"/>
            </a:solidFill>
            <a:miter lim="800000"/>
            <a:headEnd/>
            <a:tailEnd/>
          </a:ln>
        </p:spPr>
        <p:txBody>
          <a:bodyPr lIns="0" tIns="0" rIns="0" bIns="0">
            <a:prstTxWarp prst="textNoShape">
              <a:avLst/>
            </a:prstTxWarp>
          </a:bodyPr>
          <a:lstStyle/>
          <a:p>
            <a:endParaRPr lang="en-US"/>
          </a:p>
        </p:txBody>
      </p:sp>
      <p:sp>
        <p:nvSpPr>
          <p:cNvPr id="29705" name="Oval 9"/>
          <p:cNvSpPr>
            <a:spLocks/>
          </p:cNvSpPr>
          <p:nvPr/>
        </p:nvSpPr>
        <p:spPr bwMode="auto">
          <a:xfrm>
            <a:off x="4214813" y="2544763"/>
            <a:ext cx="133350" cy="152400"/>
          </a:xfrm>
          <a:prstGeom prst="ellipse">
            <a:avLst/>
          </a:prstGeom>
          <a:solidFill>
            <a:srgbClr val="000000"/>
          </a:solidFill>
          <a:ln w="25400">
            <a:solidFill>
              <a:srgbClr val="FF2712"/>
            </a:solidFill>
            <a:miter lim="800000"/>
            <a:headEnd/>
            <a:tailEnd/>
          </a:ln>
        </p:spPr>
        <p:txBody>
          <a:bodyPr lIns="0" tIns="0" rIns="0" bIns="0">
            <a:prstTxWarp prst="textNoShape">
              <a:avLst/>
            </a:prstTxWarp>
          </a:bodyPr>
          <a:lstStyle/>
          <a:p>
            <a:endParaRPr lang="en-US"/>
          </a:p>
        </p:txBody>
      </p:sp>
      <p:sp>
        <p:nvSpPr>
          <p:cNvPr id="29706" name="Oval 10"/>
          <p:cNvSpPr>
            <a:spLocks/>
          </p:cNvSpPr>
          <p:nvPr/>
        </p:nvSpPr>
        <p:spPr bwMode="auto">
          <a:xfrm>
            <a:off x="3081338" y="2928938"/>
            <a:ext cx="133350" cy="152400"/>
          </a:xfrm>
          <a:prstGeom prst="ellipse">
            <a:avLst/>
          </a:prstGeom>
          <a:solidFill>
            <a:srgbClr val="000000"/>
          </a:solidFill>
          <a:ln w="25400">
            <a:solidFill>
              <a:srgbClr val="FF2712"/>
            </a:solidFill>
            <a:miter lim="800000"/>
            <a:headEnd/>
            <a:tailEnd/>
          </a:ln>
        </p:spPr>
        <p:txBody>
          <a:bodyPr lIns="0" tIns="0" rIns="0" bIns="0">
            <a:prstTxWarp prst="textNoShape">
              <a:avLst/>
            </a:prstTxWarp>
          </a:bodyPr>
          <a:lstStyle/>
          <a:p>
            <a:endParaRPr lang="en-US"/>
          </a:p>
        </p:txBody>
      </p:sp>
      <p:sp>
        <p:nvSpPr>
          <p:cNvPr id="29707" name="Oval 11"/>
          <p:cNvSpPr>
            <a:spLocks/>
          </p:cNvSpPr>
          <p:nvPr/>
        </p:nvSpPr>
        <p:spPr bwMode="auto">
          <a:xfrm>
            <a:off x="1598613" y="2928938"/>
            <a:ext cx="133350" cy="152400"/>
          </a:xfrm>
          <a:prstGeom prst="ellipse">
            <a:avLst/>
          </a:prstGeom>
          <a:solidFill>
            <a:srgbClr val="000000"/>
          </a:solidFill>
          <a:ln w="25400">
            <a:solidFill>
              <a:srgbClr val="FF2712"/>
            </a:solidFill>
            <a:miter lim="800000"/>
            <a:headEnd/>
            <a:tailEnd/>
          </a:ln>
        </p:spPr>
        <p:txBody>
          <a:bodyPr lIns="0" tIns="0" rIns="0" bIns="0">
            <a:prstTxWarp prst="textNoShape">
              <a:avLst/>
            </a:prstTxWarp>
          </a:bodyPr>
          <a:lstStyle/>
          <a:p>
            <a:endParaRPr lang="en-US"/>
          </a:p>
        </p:txBody>
      </p:sp>
      <p:sp>
        <p:nvSpPr>
          <p:cNvPr id="29708" name="Rectangle 12"/>
          <p:cNvSpPr>
            <a:spLocks/>
          </p:cNvSpPr>
          <p:nvPr/>
        </p:nvSpPr>
        <p:spPr bwMode="auto">
          <a:xfrm>
            <a:off x="0" y="1995488"/>
            <a:ext cx="1758950" cy="625475"/>
          </a:xfrm>
          <a:prstGeom prst="rect">
            <a:avLst/>
          </a:prstGeom>
          <a:solidFill>
            <a:srgbClr val="E6E6E6"/>
          </a:solidFill>
          <a:ln w="12700">
            <a:noFill/>
            <a:miter lim="800000"/>
            <a:headEnd/>
            <a:tailEnd/>
          </a:ln>
        </p:spPr>
        <p:txBody>
          <a:bodyPr lIns="0" tIns="0" rIns="0" bIns="0" anchor="ctr">
            <a:prstTxWarp prst="textNoShape">
              <a:avLst/>
            </a:prstTxWarp>
          </a:bodyPr>
          <a:lstStyle/>
          <a:p>
            <a:r>
              <a:rPr lang="en-US" sz="1700">
                <a:solidFill>
                  <a:schemeClr val="tx1"/>
                </a:solidFill>
                <a:latin typeface="Geneva" pitchFamily="-110" charset="0"/>
                <a:ea typeface="Geneva" pitchFamily="-110" charset="0"/>
                <a:cs typeface="Geneva" pitchFamily="-110" charset="0"/>
                <a:sym typeface="Geneva" pitchFamily="-110" charset="0"/>
              </a:rPr>
              <a:t>Curriculum = </a:t>
            </a:r>
          </a:p>
          <a:p>
            <a:r>
              <a:rPr lang="en-US" sz="1700">
                <a:solidFill>
                  <a:schemeClr val="tx1"/>
                </a:solidFill>
                <a:latin typeface="Geneva" pitchFamily="-110" charset="0"/>
                <a:ea typeface="Geneva" pitchFamily="-110" charset="0"/>
                <a:cs typeface="Geneva" pitchFamily="-110" charset="0"/>
                <a:sym typeface="Geneva" pitchFamily="-110" charset="0"/>
              </a:rPr>
              <a:t>The Destination</a:t>
            </a:r>
          </a:p>
        </p:txBody>
      </p:sp>
      <p:sp>
        <p:nvSpPr>
          <p:cNvPr id="29709" name="Freeform 13"/>
          <p:cNvSpPr>
            <a:spLocks/>
          </p:cNvSpPr>
          <p:nvPr/>
        </p:nvSpPr>
        <p:spPr bwMode="auto">
          <a:xfrm flipH="1">
            <a:off x="5929313" y="2017713"/>
            <a:ext cx="61912" cy="571500"/>
          </a:xfrm>
          <a:custGeom>
            <a:avLst/>
            <a:gdLst>
              <a:gd name="T0" fmla="*/ 1738354648 w 21600"/>
              <a:gd name="T1" fmla="*/ 2147483647 h 21600"/>
              <a:gd name="T2" fmla="*/ 0 w 21600"/>
              <a:gd name="T3" fmla="*/ 0 h 21600"/>
              <a:gd name="T4" fmla="*/ 1738354648 w 21600"/>
              <a:gd name="T5" fmla="*/ 2147483647 h 21600"/>
              <a:gd name="T6" fmla="*/ 1738354648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21600"/>
                </a:moveTo>
                <a:lnTo>
                  <a:pt x="0" y="0"/>
                </a:lnTo>
                <a:lnTo>
                  <a:pt x="21600" y="21600"/>
                </a:lnTo>
                <a:close/>
                <a:moveTo>
                  <a:pt x="21600" y="21600"/>
                </a:moveTo>
              </a:path>
            </a:pathLst>
          </a:custGeom>
          <a:noFill/>
          <a:ln w="38100">
            <a:solidFill>
              <a:schemeClr val="tx1"/>
            </a:solidFill>
            <a:miter lim="800000"/>
            <a:headEnd/>
            <a:tailEnd/>
          </a:ln>
        </p:spPr>
        <p:txBody>
          <a:bodyPr lIns="0" tIns="0" rIns="0" bIns="0">
            <a:prstTxWarp prst="textNoShape">
              <a:avLst/>
            </a:prstTxWarp>
          </a:bodyPr>
          <a:lstStyle/>
          <a:p>
            <a:endParaRPr lang="en-US"/>
          </a:p>
        </p:txBody>
      </p:sp>
      <p:sp>
        <p:nvSpPr>
          <p:cNvPr id="29710" name="Line 14"/>
          <p:cNvSpPr>
            <a:spLocks noChangeShapeType="1"/>
          </p:cNvSpPr>
          <p:nvPr/>
        </p:nvSpPr>
        <p:spPr bwMode="auto">
          <a:xfrm>
            <a:off x="5991225" y="2598738"/>
            <a:ext cx="277813" cy="392112"/>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sp>
        <p:nvSpPr>
          <p:cNvPr id="29711" name="Line 15"/>
          <p:cNvSpPr>
            <a:spLocks noChangeShapeType="1"/>
          </p:cNvSpPr>
          <p:nvPr/>
        </p:nvSpPr>
        <p:spPr bwMode="auto">
          <a:xfrm flipH="1">
            <a:off x="5911850" y="2625725"/>
            <a:ext cx="44450" cy="1035050"/>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sp>
        <p:nvSpPr>
          <p:cNvPr id="29712" name="Oval 16"/>
          <p:cNvSpPr>
            <a:spLocks/>
          </p:cNvSpPr>
          <p:nvPr/>
        </p:nvSpPr>
        <p:spPr bwMode="auto">
          <a:xfrm>
            <a:off x="696913" y="2830513"/>
            <a:ext cx="133350" cy="152400"/>
          </a:xfrm>
          <a:prstGeom prst="ellipse">
            <a:avLst/>
          </a:prstGeom>
          <a:solidFill>
            <a:srgbClr val="000000"/>
          </a:solidFill>
          <a:ln w="25400">
            <a:solidFill>
              <a:srgbClr val="FF2712"/>
            </a:solidFill>
            <a:miter lim="800000"/>
            <a:headEnd/>
            <a:tailEnd/>
          </a:ln>
        </p:spPr>
        <p:txBody>
          <a:bodyPr lIns="0" tIns="0" rIns="0" bIns="0">
            <a:prstTxWarp prst="textNoShape">
              <a:avLst/>
            </a:prstTxWarp>
          </a:bodyPr>
          <a:lstStyle/>
          <a:p>
            <a:endParaRPr lang="en-US"/>
          </a:p>
        </p:txBody>
      </p:sp>
      <p:sp>
        <p:nvSpPr>
          <p:cNvPr id="29713" name="Rectangle 17"/>
          <p:cNvSpPr>
            <a:spLocks/>
          </p:cNvSpPr>
          <p:nvPr/>
        </p:nvSpPr>
        <p:spPr bwMode="auto">
          <a:xfrm>
            <a:off x="785813" y="4059238"/>
            <a:ext cx="3956050" cy="909637"/>
          </a:xfrm>
          <a:prstGeom prst="rect">
            <a:avLst/>
          </a:prstGeom>
          <a:solidFill>
            <a:srgbClr val="FFFFFF"/>
          </a:solidFill>
          <a:ln w="12700">
            <a:noFill/>
            <a:miter lim="800000"/>
            <a:headEnd/>
            <a:tailEnd/>
          </a:ln>
        </p:spPr>
        <p:txBody>
          <a:bodyPr lIns="0" tIns="0" rIns="0" bIns="0" anchor="ctr">
            <a:prstTxWarp prst="textNoShape">
              <a:avLst/>
            </a:prstTxWarp>
          </a:bodyPr>
          <a:lstStyle/>
          <a:p>
            <a:r>
              <a:rPr lang="en-US" sz="1700">
                <a:solidFill>
                  <a:schemeClr val="tx1"/>
                </a:solidFill>
                <a:latin typeface="Geneva" pitchFamily="-110" charset="0"/>
                <a:ea typeface="Geneva" pitchFamily="-110" charset="0"/>
                <a:cs typeface="Geneva" pitchFamily="-110" charset="0"/>
                <a:sym typeface="Geneva" pitchFamily="-110" charset="0"/>
              </a:rPr>
              <a:t>Summative Assessment =</a:t>
            </a:r>
          </a:p>
          <a:p>
            <a:r>
              <a:rPr lang="en-US" sz="1700">
                <a:solidFill>
                  <a:schemeClr val="tx1"/>
                </a:solidFill>
                <a:latin typeface="Geneva" pitchFamily="-110" charset="0"/>
                <a:ea typeface="Geneva" pitchFamily="-110" charset="0"/>
                <a:cs typeface="Geneva" pitchFamily="-110" charset="0"/>
                <a:sym typeface="Geneva" pitchFamily="-110" charset="0"/>
              </a:rPr>
              <a:t>What “getting there” looks like</a:t>
            </a:r>
          </a:p>
          <a:p>
            <a:endParaRPr lang="en-US" sz="1700">
              <a:solidFill>
                <a:schemeClr val="tx1"/>
              </a:solidFill>
              <a:latin typeface="Geneva" pitchFamily="-110" charset="0"/>
              <a:ea typeface="Geneva" pitchFamily="-110" charset="0"/>
              <a:cs typeface="Geneva" pitchFamily="-110" charset="0"/>
              <a:sym typeface="Geneva" pitchFamily="-110" charset="0"/>
            </a:endParaRPr>
          </a:p>
        </p:txBody>
      </p:sp>
      <p:sp>
        <p:nvSpPr>
          <p:cNvPr id="29714" name="Rectangle 18"/>
          <p:cNvSpPr>
            <a:spLocks/>
          </p:cNvSpPr>
          <p:nvPr/>
        </p:nvSpPr>
        <p:spPr bwMode="auto">
          <a:xfrm>
            <a:off x="1973263" y="963613"/>
            <a:ext cx="3956050" cy="625475"/>
          </a:xfrm>
          <a:prstGeom prst="rect">
            <a:avLst/>
          </a:prstGeom>
          <a:solidFill>
            <a:srgbClr val="FFFFFF"/>
          </a:solidFill>
          <a:ln w="12700">
            <a:noFill/>
            <a:miter lim="800000"/>
            <a:headEnd/>
            <a:tailEnd/>
          </a:ln>
        </p:spPr>
        <p:txBody>
          <a:bodyPr lIns="0" tIns="0" rIns="0" bIns="0" anchor="ctr">
            <a:prstTxWarp prst="textNoShape">
              <a:avLst/>
            </a:prstTxWarp>
          </a:bodyPr>
          <a:lstStyle/>
          <a:p>
            <a:r>
              <a:rPr lang="en-US" sz="1700">
                <a:solidFill>
                  <a:schemeClr val="tx1"/>
                </a:solidFill>
                <a:latin typeface="Geneva" pitchFamily="-110" charset="0"/>
                <a:ea typeface="Geneva" pitchFamily="-110" charset="0"/>
                <a:cs typeface="Geneva" pitchFamily="-110" charset="0"/>
                <a:sym typeface="Geneva" pitchFamily="-110" charset="0"/>
              </a:rPr>
              <a:t>Instruction = the “route”; how we’ll get there</a:t>
            </a:r>
          </a:p>
        </p:txBody>
      </p:sp>
      <p:sp>
        <p:nvSpPr>
          <p:cNvPr id="29715" name="Rectangle 19"/>
          <p:cNvSpPr>
            <a:spLocks/>
          </p:cNvSpPr>
          <p:nvPr/>
        </p:nvSpPr>
        <p:spPr bwMode="auto">
          <a:xfrm>
            <a:off x="1246188" y="4946650"/>
            <a:ext cx="2613025" cy="523875"/>
          </a:xfrm>
          <a:prstGeom prst="rect">
            <a:avLst/>
          </a:prstGeom>
          <a:solidFill>
            <a:srgbClr val="FFFFFF"/>
          </a:solidFill>
          <a:ln w="12700">
            <a:noFill/>
            <a:miter lim="800000"/>
            <a:headEnd/>
            <a:tailEnd/>
          </a:ln>
        </p:spPr>
        <p:txBody>
          <a:bodyPr wrap="none" lIns="0" tIns="0" rIns="0" bIns="0" anchor="ctr">
            <a:prstTxWarp prst="textNoShape">
              <a:avLst/>
            </a:prstTxWarp>
            <a:spAutoFit/>
          </a:bodyPr>
          <a:lstStyle/>
          <a:p>
            <a:r>
              <a:rPr lang="en-US" sz="1700">
                <a:solidFill>
                  <a:schemeClr val="tx1"/>
                </a:solidFill>
                <a:latin typeface="Geneva" pitchFamily="-110" charset="0"/>
                <a:ea typeface="Geneva" pitchFamily="-110" charset="0"/>
                <a:cs typeface="Geneva" pitchFamily="-110" charset="0"/>
                <a:sym typeface="Geneva" pitchFamily="-110" charset="0"/>
              </a:rPr>
              <a:t>Formative Assessment =  </a:t>
            </a:r>
          </a:p>
          <a:p>
            <a:r>
              <a:rPr lang="en-US" sz="1700">
                <a:solidFill>
                  <a:schemeClr val="tx1"/>
                </a:solidFill>
                <a:latin typeface="Geneva" pitchFamily="-110" charset="0"/>
                <a:ea typeface="Geneva" pitchFamily="-110" charset="0"/>
                <a:cs typeface="Geneva" pitchFamily="-110" charset="0"/>
                <a:sym typeface="Geneva" pitchFamily="-110" charset="0"/>
              </a:rPr>
              <a:t>“Are we there yet?”</a:t>
            </a:r>
          </a:p>
        </p:txBody>
      </p:sp>
      <p:sp>
        <p:nvSpPr>
          <p:cNvPr id="29716" name="Rectangle 20"/>
          <p:cNvSpPr>
            <a:spLocks/>
          </p:cNvSpPr>
          <p:nvPr/>
        </p:nvSpPr>
        <p:spPr bwMode="auto">
          <a:xfrm>
            <a:off x="6769100" y="1455738"/>
            <a:ext cx="1758950" cy="1196975"/>
          </a:xfrm>
          <a:prstGeom prst="rect">
            <a:avLst/>
          </a:prstGeom>
          <a:solidFill>
            <a:srgbClr val="E6E6E6"/>
          </a:solidFill>
          <a:ln w="12700">
            <a:noFill/>
            <a:miter lim="800000"/>
            <a:headEnd/>
            <a:tailEnd/>
          </a:ln>
        </p:spPr>
        <p:txBody>
          <a:bodyPr lIns="0" tIns="0" rIns="0" bIns="0" anchor="ctr">
            <a:prstTxWarp prst="textNoShape">
              <a:avLst/>
            </a:prstTxWarp>
          </a:bodyPr>
          <a:lstStyle/>
          <a:p>
            <a:r>
              <a:rPr lang="en-US" sz="1700">
                <a:solidFill>
                  <a:schemeClr val="tx1"/>
                </a:solidFill>
                <a:latin typeface="Geneva" pitchFamily="-110" charset="0"/>
                <a:ea typeface="Geneva" pitchFamily="-110" charset="0"/>
                <a:cs typeface="Geneva" pitchFamily="-110" charset="0"/>
                <a:sym typeface="Geneva" pitchFamily="-110" charset="0"/>
              </a:rPr>
              <a:t>Disconnected Activities/</a:t>
            </a:r>
          </a:p>
          <a:p>
            <a:r>
              <a:rPr lang="en-US" sz="1700">
                <a:solidFill>
                  <a:schemeClr val="tx1"/>
                </a:solidFill>
                <a:latin typeface="Geneva" pitchFamily="-110" charset="0"/>
                <a:ea typeface="Geneva" pitchFamily="-110" charset="0"/>
                <a:cs typeface="Geneva" pitchFamily="-110" charset="0"/>
                <a:sym typeface="Geneva" pitchFamily="-110" charset="0"/>
              </a:rPr>
              <a:t>Misaligned Assessments</a:t>
            </a:r>
          </a:p>
        </p:txBody>
      </p:sp>
      <p:sp>
        <p:nvSpPr>
          <p:cNvPr id="323606" name="Rectangle 21"/>
          <p:cNvSpPr>
            <a:spLocks/>
          </p:cNvSpPr>
          <p:nvPr/>
        </p:nvSpPr>
        <p:spPr bwMode="auto">
          <a:xfrm>
            <a:off x="7581900" y="6473825"/>
            <a:ext cx="1100138" cy="153988"/>
          </a:xfrm>
          <a:prstGeom prst="rect">
            <a:avLst/>
          </a:prstGeom>
          <a:noFill/>
          <a:ln w="12700">
            <a:noFill/>
            <a:miter lim="800000"/>
            <a:headEnd/>
            <a:tailEnd/>
          </a:ln>
        </p:spPr>
        <p:txBody>
          <a:bodyPr wrap="none" lIns="0" tIns="0" rIns="0" bIns="0" anchor="ctr">
            <a:prstTxWarp prst="textNoShape">
              <a:avLst/>
            </a:prstTxWarp>
            <a:spAutoFit/>
          </a:bodyPr>
          <a:lstStyle/>
          <a:p>
            <a:r>
              <a:rPr lang="en-US" sz="1000">
                <a:solidFill>
                  <a:schemeClr val="tx1"/>
                </a:solidFill>
                <a:latin typeface="Calibri" pitchFamily="-110" charset="0"/>
                <a:ea typeface="Calibri" pitchFamily="-110" charset="0"/>
                <a:cs typeface="Calibri" pitchFamily="-110" charset="0"/>
                <a:sym typeface="Calibri" pitchFamily="-110" charset="0"/>
              </a:rPr>
              <a:t>Jessica Hockett, 2008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7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7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7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7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7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7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97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97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970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97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970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970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97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970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97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970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29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9" grpId="0" animBg="1"/>
      <p:bldP spid="29700" grpId="0" animBg="1"/>
      <p:bldP spid="29701" grpId="0" animBg="1"/>
      <p:bldP spid="29702" grpId="0" animBg="1"/>
      <p:bldP spid="29703" grpId="0" animBg="1"/>
      <p:bldP spid="29704" grpId="0" animBg="1"/>
      <p:bldP spid="29705" grpId="0" animBg="1"/>
      <p:bldP spid="29706" grpId="0" animBg="1"/>
      <p:bldP spid="29707" grpId="0" animBg="1"/>
      <p:bldP spid="29708" grpId="0" animBg="1" autoUpdateAnimBg="0"/>
      <p:bldP spid="29709" grpId="0" animBg="1"/>
      <p:bldP spid="29710" grpId="0" animBg="1"/>
      <p:bldP spid="29711" grpId="0" animBg="1"/>
      <p:bldP spid="29712" grpId="0" animBg="1"/>
      <p:bldP spid="29713" grpId="0" animBg="1" autoUpdateAnimBg="0"/>
      <p:bldP spid="29714" grpId="0" animBg="1" autoUpdateAnimBg="0"/>
      <p:bldP spid="29715" grpId="0" animBg="1" autoUpdateAnimBg="0"/>
      <p:bldP spid="29716"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3"/>
          <p:cNvSpPr>
            <a:spLocks noGrp="1"/>
          </p:cNvSpPr>
          <p:nvPr>
            <p:ph type="sldNum" sz="quarter" idx="12"/>
          </p:nvPr>
        </p:nvSpPr>
        <p:spPr>
          <a:noFill/>
        </p:spPr>
        <p:txBody>
          <a:bodyPr/>
          <a:lstStyle/>
          <a:p>
            <a:fld id="{11622A8A-6425-A241-A94B-4D064F0F16BE}" type="slidenum">
              <a:rPr lang="en-US" smtClean="0"/>
              <a:pPr/>
              <a:t>40</a:t>
            </a:fld>
            <a:endParaRPr lang="en-US" smtClean="0"/>
          </a:p>
        </p:txBody>
      </p:sp>
      <p:pic>
        <p:nvPicPr>
          <p:cNvPr id="157699" name="Picture 2" descr="Clock1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3"/>
          <p:cNvSpPr>
            <a:spLocks noGrp="1"/>
          </p:cNvSpPr>
          <p:nvPr>
            <p:ph type="sldNum" sz="quarter" idx="12"/>
          </p:nvPr>
        </p:nvSpPr>
        <p:spPr>
          <a:noFill/>
        </p:spPr>
        <p:txBody>
          <a:bodyPr/>
          <a:lstStyle/>
          <a:p>
            <a:fld id="{7F72C985-F0B3-4B46-AD30-562DB2E952F6}" type="slidenum">
              <a:rPr lang="en-US" smtClean="0"/>
              <a:pPr/>
              <a:t>41</a:t>
            </a:fld>
            <a:endParaRPr lang="en-US" smtClean="0"/>
          </a:p>
        </p:txBody>
      </p:sp>
      <p:pic>
        <p:nvPicPr>
          <p:cNvPr id="159747" name="Picture 2" descr="Clock1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Screen Shot 2013-02-10 at 4.36.53 PM.png"/>
          <p:cNvPicPr>
            <a:picLocks noGrp="1" noChangeAspect="1"/>
          </p:cNvPicPr>
          <p:nvPr>
            <p:ph idx="1"/>
          </p:nvPr>
        </p:nvPicPr>
        <p:blipFill>
          <a:blip r:embed="rId2"/>
          <a:stretch>
            <a:fillRect/>
          </a:stretch>
        </p:blipFill>
        <p:spPr>
          <a:xfrm>
            <a:off x="381000" y="228600"/>
            <a:ext cx="8445500" cy="6324600"/>
          </a:xfrm>
        </p:spPr>
      </p:pic>
      <p:sp>
        <p:nvSpPr>
          <p:cNvPr id="4" name="Slide Number Placeholder 3"/>
          <p:cNvSpPr>
            <a:spLocks noGrp="1"/>
          </p:cNvSpPr>
          <p:nvPr>
            <p:ph type="sldNum" sz="quarter" idx="12"/>
          </p:nvPr>
        </p:nvSpPr>
        <p:spPr/>
        <p:txBody>
          <a:bodyPr/>
          <a:lstStyle/>
          <a:p>
            <a:fld id="{3A67998D-6A4A-4436-A978-7BE1655306E7}"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914400" y="381000"/>
            <a:ext cx="7340600" cy="342900"/>
          </a:xfrm>
        </p:spPr>
        <p:txBody>
          <a:bodyPr/>
          <a:lstStyle/>
          <a:p>
            <a:r>
              <a:rPr lang="en-US" sz="1800"/>
              <a:t>What Do You Want to Learn About Rome?</a:t>
            </a:r>
          </a:p>
        </p:txBody>
      </p:sp>
      <p:sp>
        <p:nvSpPr>
          <p:cNvPr id="559107" name="Rectangle 3"/>
          <p:cNvSpPr>
            <a:spLocks noGrp="1" noChangeArrowheads="1"/>
          </p:cNvSpPr>
          <p:nvPr>
            <p:ph type="body" idx="1"/>
          </p:nvPr>
        </p:nvSpPr>
        <p:spPr>
          <a:xfrm>
            <a:off x="609600" y="723900"/>
            <a:ext cx="7772400" cy="5238750"/>
          </a:xfrm>
        </p:spPr>
        <p:txBody>
          <a:bodyPr/>
          <a:lstStyle/>
          <a:p>
            <a:pPr algn="r">
              <a:lnSpc>
                <a:spcPct val="90000"/>
              </a:lnSpc>
              <a:buFontTx/>
              <a:buNone/>
            </a:pPr>
            <a:r>
              <a:rPr lang="en-US" sz="1400" dirty="0"/>
              <a:t>Name:  _______________________</a:t>
            </a:r>
          </a:p>
          <a:p>
            <a:pPr algn="r">
              <a:lnSpc>
                <a:spcPct val="90000"/>
              </a:lnSpc>
              <a:buFontTx/>
              <a:buNone/>
            </a:pPr>
            <a:endParaRPr lang="en-US" sz="1400" dirty="0"/>
          </a:p>
          <a:p>
            <a:pPr>
              <a:lnSpc>
                <a:spcPct val="90000"/>
              </a:lnSpc>
              <a:buFontTx/>
              <a:buNone/>
            </a:pPr>
            <a:r>
              <a:rPr lang="en-US" sz="1400" dirty="0"/>
              <a:t>These are some of the topics we will be studying in our unit on Ancient Rome.</a:t>
            </a:r>
          </a:p>
          <a:p>
            <a:pPr>
              <a:lnSpc>
                <a:spcPct val="90000"/>
              </a:lnSpc>
              <a:buFontTx/>
              <a:buNone/>
            </a:pPr>
            <a:r>
              <a:rPr lang="en-US" sz="1400" dirty="0"/>
              <a:t>We want to know what you want to learn about.  Number your choices from 1</a:t>
            </a:r>
          </a:p>
          <a:p>
            <a:pPr>
              <a:lnSpc>
                <a:spcPct val="90000"/>
              </a:lnSpc>
              <a:buFontTx/>
              <a:buNone/>
            </a:pPr>
            <a:r>
              <a:rPr lang="en-US" sz="1400" dirty="0"/>
              <a:t>to 8.  Make sure that 1 is your favorite and 8 is your least favorite.</a:t>
            </a:r>
          </a:p>
          <a:p>
            <a:pPr>
              <a:lnSpc>
                <a:spcPct val="90000"/>
              </a:lnSpc>
              <a:buFontTx/>
              <a:buNone/>
            </a:pPr>
            <a:r>
              <a:rPr lang="en-US" sz="1400" dirty="0"/>
              <a:t>____  geography</a:t>
            </a:r>
          </a:p>
          <a:p>
            <a:pPr>
              <a:lnSpc>
                <a:spcPct val="90000"/>
              </a:lnSpc>
              <a:buFontTx/>
              <a:buNone/>
            </a:pPr>
            <a:r>
              <a:rPr lang="en-US" sz="1400" dirty="0"/>
              <a:t>____  government (laws)</a:t>
            </a:r>
          </a:p>
          <a:p>
            <a:pPr>
              <a:lnSpc>
                <a:spcPct val="90000"/>
              </a:lnSpc>
              <a:buFontTx/>
              <a:buNone/>
            </a:pPr>
            <a:r>
              <a:rPr lang="en-US" sz="1400" dirty="0"/>
              <a:t>____  agriculture (foods they grew)</a:t>
            </a:r>
          </a:p>
          <a:p>
            <a:pPr>
              <a:lnSpc>
                <a:spcPct val="90000"/>
              </a:lnSpc>
              <a:buFontTx/>
              <a:buNone/>
            </a:pPr>
            <a:r>
              <a:rPr lang="en-US" sz="1400" dirty="0"/>
              <a:t>____  architecture (buildings)</a:t>
            </a:r>
          </a:p>
          <a:p>
            <a:pPr>
              <a:lnSpc>
                <a:spcPct val="90000"/>
              </a:lnSpc>
              <a:buFontTx/>
              <a:buNone/>
            </a:pPr>
            <a:r>
              <a:rPr lang="en-US" sz="1400" dirty="0"/>
              <a:t>____  music and art</a:t>
            </a:r>
          </a:p>
          <a:p>
            <a:pPr>
              <a:lnSpc>
                <a:spcPct val="90000"/>
              </a:lnSpc>
              <a:buFontTx/>
              <a:buNone/>
            </a:pPr>
            <a:r>
              <a:rPr lang="en-US" sz="1400" dirty="0"/>
              <a:t>____  religion and </a:t>
            </a:r>
          </a:p>
          <a:p>
            <a:pPr>
              <a:lnSpc>
                <a:spcPct val="90000"/>
              </a:lnSpc>
              <a:buFontTx/>
              <a:buNone/>
            </a:pPr>
            <a:r>
              <a:rPr lang="en-US" sz="1400" dirty="0"/>
              <a:t>____  sports</a:t>
            </a:r>
          </a:p>
          <a:p>
            <a:pPr>
              <a:lnSpc>
                <a:spcPct val="90000"/>
              </a:lnSpc>
              <a:buFontTx/>
              <a:buNone/>
            </a:pPr>
            <a:r>
              <a:rPr lang="en-US" sz="1400" dirty="0"/>
              <a:t>____  roles of men, women, and children</a:t>
            </a:r>
          </a:p>
          <a:p>
            <a:pPr>
              <a:lnSpc>
                <a:spcPct val="90000"/>
              </a:lnSpc>
              <a:buFontTx/>
              <a:buNone/>
            </a:pPr>
            <a:endParaRPr lang="en-US" sz="1400" dirty="0"/>
          </a:p>
          <a:p>
            <a:pPr algn="ctr">
              <a:lnSpc>
                <a:spcPct val="90000"/>
              </a:lnSpc>
              <a:buFontTx/>
              <a:buNone/>
            </a:pPr>
            <a:r>
              <a:rPr lang="en-US" sz="1400" b="1" dirty="0"/>
              <a:t>What Can You Tell Us About Rome?</a:t>
            </a:r>
          </a:p>
          <a:p>
            <a:pPr>
              <a:lnSpc>
                <a:spcPct val="90000"/>
              </a:lnSpc>
              <a:buFontTx/>
              <a:buNone/>
            </a:pPr>
            <a:r>
              <a:rPr lang="en-US" sz="1400" dirty="0"/>
              <a:t>1.  What country is Rome in?  ______________</a:t>
            </a:r>
          </a:p>
          <a:p>
            <a:pPr>
              <a:lnSpc>
                <a:spcPct val="90000"/>
              </a:lnSpc>
              <a:buFontTx/>
              <a:buNone/>
            </a:pPr>
            <a:r>
              <a:rPr lang="en-US" sz="1400" dirty="0"/>
              <a:t>2.  What does the word civilization mean?__________________________ ______________________________________________________</a:t>
            </a:r>
          </a:p>
          <a:p>
            <a:pPr>
              <a:lnSpc>
                <a:spcPct val="90000"/>
              </a:lnSpc>
              <a:buFontTx/>
              <a:buNone/>
            </a:pPr>
            <a:r>
              <a:rPr lang="en-US" sz="1400" dirty="0"/>
              <a:t>	______________________________________________________.</a:t>
            </a:r>
          </a:p>
          <a:p>
            <a:pPr>
              <a:lnSpc>
                <a:spcPct val="90000"/>
              </a:lnSpc>
              <a:buFontTx/>
              <a:buNone/>
            </a:pPr>
            <a:r>
              <a:rPr lang="en-US" sz="1400" dirty="0"/>
              <a:t>3.  Can you give us some examples of different civilizations?  ____________</a:t>
            </a:r>
          </a:p>
          <a:p>
            <a:pPr>
              <a:lnSpc>
                <a:spcPct val="90000"/>
              </a:lnSpc>
              <a:buFontTx/>
              <a:buNone/>
            </a:pPr>
            <a:r>
              <a:rPr lang="en-US" sz="1400" dirty="0"/>
              <a:t>	______________________________________________________.</a:t>
            </a:r>
          </a:p>
          <a:p>
            <a:pPr>
              <a:lnSpc>
                <a:spcPct val="90000"/>
              </a:lnSpc>
              <a:buFontTx/>
              <a:buNone/>
            </a:pPr>
            <a:r>
              <a:rPr lang="en-US" sz="1400" dirty="0"/>
              <a:t>4.  Can you name any famous Roman people?  ________________________</a:t>
            </a:r>
          </a:p>
          <a:p>
            <a:pPr>
              <a:lnSpc>
                <a:spcPct val="90000"/>
              </a:lnSpc>
              <a:buFontTx/>
              <a:buNone/>
            </a:pPr>
            <a:r>
              <a:rPr lang="en-US" sz="1400" dirty="0"/>
              <a:t>	______________________________________________________.</a:t>
            </a:r>
          </a:p>
          <a:p>
            <a:pPr>
              <a:lnSpc>
                <a:spcPct val="90000"/>
              </a:lnSpc>
              <a:buFontTx/>
              <a:buNone/>
            </a:pPr>
            <a:r>
              <a:rPr lang="en-US" sz="1400" dirty="0"/>
              <a:t>5.  Many things in our country and culture came from the Romans.  Can you think of any?  ___________________________________________</a:t>
            </a:r>
          </a:p>
          <a:p>
            <a:pPr>
              <a:lnSpc>
                <a:spcPct val="90000"/>
              </a:lnSpc>
              <a:buFontTx/>
              <a:buNone/>
            </a:pPr>
            <a:r>
              <a:rPr lang="en-US" sz="1400" dirty="0"/>
              <a:t>  	______________________________________________________</a:t>
            </a:r>
          </a:p>
          <a:p>
            <a:pPr>
              <a:lnSpc>
                <a:spcPct val="90000"/>
              </a:lnSpc>
              <a:buFontTx/>
              <a:buNone/>
            </a:pPr>
            <a:r>
              <a:rPr lang="en-US" sz="1400" dirty="0"/>
              <a:t>	______________________________________________________.</a:t>
            </a:r>
          </a:p>
          <a:p>
            <a:pPr>
              <a:lnSpc>
                <a:spcPct val="90000"/>
              </a:lnSpc>
              <a:buFontTx/>
              <a:buNone/>
            </a:pPr>
            <a:endParaRPr lang="en-US" sz="1400" dirty="0"/>
          </a:p>
          <a:p>
            <a:pPr>
              <a:lnSpc>
                <a:spcPct val="90000"/>
              </a:lnSpc>
              <a:buFontTx/>
              <a:buNone/>
            </a:pPr>
            <a:endParaRPr lang="en-US"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711200" y="457200"/>
            <a:ext cx="7772400" cy="400050"/>
          </a:xfrm>
        </p:spPr>
        <p:txBody>
          <a:bodyPr/>
          <a:lstStyle/>
          <a:p>
            <a:pPr>
              <a:tabLst>
                <a:tab pos="4968875" algn="l"/>
              </a:tabLst>
            </a:pPr>
            <a:r>
              <a:rPr lang="en-US" sz="2400"/>
              <a:t>How Do You Like to Learn?</a:t>
            </a:r>
          </a:p>
        </p:txBody>
      </p:sp>
      <p:sp>
        <p:nvSpPr>
          <p:cNvPr id="560131" name="Rectangle 3"/>
          <p:cNvSpPr>
            <a:spLocks noGrp="1" noChangeArrowheads="1"/>
          </p:cNvSpPr>
          <p:nvPr>
            <p:ph type="body" idx="1"/>
          </p:nvPr>
        </p:nvSpPr>
        <p:spPr>
          <a:xfrm>
            <a:off x="381000" y="1905000"/>
            <a:ext cx="8523288" cy="6146800"/>
          </a:xfrm>
        </p:spPr>
        <p:txBody>
          <a:bodyPr/>
          <a:lstStyle/>
          <a:p>
            <a:pPr>
              <a:lnSpc>
                <a:spcPct val="90000"/>
              </a:lnSpc>
              <a:buFont typeface="+mj-lt"/>
              <a:buAutoNum type="arabicPeriod"/>
              <a:tabLst>
                <a:tab pos="233363" algn="l"/>
                <a:tab pos="4856163" algn="l"/>
              </a:tabLst>
            </a:pPr>
            <a:r>
              <a:rPr lang="en-US" sz="1400" dirty="0" smtClean="0"/>
              <a:t>I study best when it is quiet.				Yes  No</a:t>
            </a:r>
          </a:p>
          <a:p>
            <a:pPr>
              <a:lnSpc>
                <a:spcPct val="90000"/>
              </a:lnSpc>
              <a:buFont typeface="+mj-lt"/>
              <a:buAutoNum type="arabicPeriod"/>
              <a:tabLst>
                <a:tab pos="233363" algn="l"/>
                <a:tab pos="4856163" algn="l"/>
              </a:tabLst>
            </a:pPr>
            <a:r>
              <a:rPr lang="en-US" sz="1400" dirty="0" smtClean="0"/>
              <a:t>I am able to ignore the noise of other people talking while I am working.                     	Yes  No</a:t>
            </a:r>
          </a:p>
          <a:p>
            <a:pPr>
              <a:lnSpc>
                <a:spcPct val="90000"/>
              </a:lnSpc>
              <a:buFont typeface="+mj-lt"/>
              <a:buAutoNum type="arabicPeriod"/>
              <a:tabLst>
                <a:tab pos="233363" algn="l"/>
                <a:tab pos="4856163" algn="l"/>
              </a:tabLst>
            </a:pPr>
            <a:r>
              <a:rPr lang="en-US" sz="1400" dirty="0" smtClean="0"/>
              <a:t>I like to work at a table or desk.				Yes  No</a:t>
            </a:r>
          </a:p>
          <a:p>
            <a:pPr>
              <a:lnSpc>
                <a:spcPct val="90000"/>
              </a:lnSpc>
              <a:buFont typeface="+mj-lt"/>
              <a:buAutoNum type="arabicPeriod"/>
              <a:tabLst>
                <a:tab pos="233363" algn="l"/>
                <a:tab pos="4856163" algn="l"/>
              </a:tabLst>
            </a:pPr>
            <a:r>
              <a:rPr lang="en-US" sz="1400" dirty="0" smtClean="0"/>
              <a:t>I like to work on the floor.				Yes  No</a:t>
            </a:r>
          </a:p>
          <a:p>
            <a:pPr>
              <a:lnSpc>
                <a:spcPct val="90000"/>
              </a:lnSpc>
              <a:buFont typeface="+mj-lt"/>
              <a:buAutoNum type="arabicPeriod"/>
              <a:tabLst>
                <a:tab pos="233363" algn="l"/>
                <a:tab pos="4856163" algn="l"/>
              </a:tabLst>
            </a:pPr>
            <a:r>
              <a:rPr lang="en-US" sz="1400" dirty="0" smtClean="0"/>
              <a:t>I work hard by myself.				Yes  No</a:t>
            </a:r>
          </a:p>
          <a:p>
            <a:pPr>
              <a:lnSpc>
                <a:spcPct val="90000"/>
              </a:lnSpc>
              <a:buFont typeface="+mj-lt"/>
              <a:buAutoNum type="arabicPeriod"/>
              <a:tabLst>
                <a:tab pos="233363" algn="l"/>
                <a:tab pos="4856163" algn="l"/>
              </a:tabLst>
            </a:pPr>
            <a:r>
              <a:rPr lang="en-US" sz="1400" dirty="0" smtClean="0"/>
              <a:t>I work hard for my parents or teacher.				Yes  No</a:t>
            </a:r>
          </a:p>
          <a:p>
            <a:pPr>
              <a:lnSpc>
                <a:spcPct val="90000"/>
              </a:lnSpc>
              <a:buFont typeface="+mj-lt"/>
              <a:buAutoNum type="arabicPeriod"/>
              <a:tabLst>
                <a:tab pos="233363" algn="l"/>
                <a:tab pos="4856163" algn="l"/>
              </a:tabLst>
            </a:pPr>
            <a:r>
              <a:rPr lang="en-US" sz="1400" dirty="0" smtClean="0"/>
              <a:t>I will work on an assignment until it is completed, no matter what.			Yes  No</a:t>
            </a:r>
          </a:p>
          <a:p>
            <a:pPr>
              <a:lnSpc>
                <a:spcPct val="90000"/>
              </a:lnSpc>
              <a:buFont typeface="+mj-lt"/>
              <a:buAutoNum type="arabicPeriod"/>
              <a:tabLst>
                <a:tab pos="233363" algn="l"/>
                <a:tab pos="4856163" algn="l"/>
              </a:tabLst>
            </a:pPr>
            <a:r>
              <a:rPr lang="en-US" sz="1400" dirty="0" smtClean="0"/>
              <a:t>Sometimes I get frustrated with my work and do not finish it.				Yes  No</a:t>
            </a:r>
          </a:p>
          <a:p>
            <a:pPr>
              <a:lnSpc>
                <a:spcPct val="90000"/>
              </a:lnSpc>
              <a:buFont typeface="+mj-lt"/>
              <a:buAutoNum type="arabicPeriod"/>
              <a:tabLst>
                <a:tab pos="233363" algn="l"/>
                <a:tab pos="4856163" algn="l"/>
              </a:tabLst>
            </a:pPr>
            <a:r>
              <a:rPr lang="en-US" sz="1400" dirty="0" smtClean="0"/>
              <a:t>When my teacher gives an assignment, I like to have exact steps on how to complete it.	Yes  No</a:t>
            </a:r>
          </a:p>
          <a:p>
            <a:pPr>
              <a:lnSpc>
                <a:spcPct val="90000"/>
              </a:lnSpc>
              <a:buFont typeface="+mj-lt"/>
              <a:buAutoNum type="arabicPeriod"/>
              <a:tabLst>
                <a:tab pos="233363" algn="l"/>
                <a:tab pos="4856163" algn="l"/>
              </a:tabLst>
            </a:pPr>
            <a:r>
              <a:rPr lang="en-US" sz="1400" dirty="0" smtClean="0"/>
              <a:t>When my teacher gives an assignment, I like to create my own steps on how to complete it.	Yes  No</a:t>
            </a:r>
          </a:p>
          <a:p>
            <a:pPr>
              <a:lnSpc>
                <a:spcPct val="90000"/>
              </a:lnSpc>
              <a:buFont typeface="+mj-lt"/>
              <a:buAutoNum type="arabicPeriod"/>
              <a:tabLst>
                <a:tab pos="233363" algn="l"/>
                <a:tab pos="4856163" algn="l"/>
              </a:tabLst>
            </a:pPr>
            <a:r>
              <a:rPr lang="en-US" sz="1400" dirty="0" smtClean="0"/>
              <a:t>I like to work by myself.				Yes  No</a:t>
            </a:r>
          </a:p>
          <a:p>
            <a:pPr>
              <a:lnSpc>
                <a:spcPct val="90000"/>
              </a:lnSpc>
              <a:buFont typeface="+mj-lt"/>
              <a:buAutoNum type="arabicPeriod"/>
              <a:tabLst>
                <a:tab pos="233363" algn="l"/>
                <a:tab pos="4856163" algn="l"/>
              </a:tabLst>
            </a:pPr>
            <a:r>
              <a:rPr lang="en-US" sz="1400" dirty="0" smtClean="0"/>
              <a:t>I like to work in pairs or in groups.				Yes  No</a:t>
            </a:r>
          </a:p>
          <a:p>
            <a:pPr>
              <a:lnSpc>
                <a:spcPct val="90000"/>
              </a:lnSpc>
              <a:buFont typeface="+mj-lt"/>
              <a:buAutoNum type="arabicPeriod"/>
              <a:tabLst>
                <a:tab pos="233363" algn="l"/>
                <a:tab pos="4856163" algn="l"/>
              </a:tabLst>
            </a:pPr>
            <a:r>
              <a:rPr lang="en-US" sz="1400" dirty="0" smtClean="0"/>
              <a:t>I like to have unlimited amount of time to work on an assignment.			Yes  No</a:t>
            </a:r>
          </a:p>
          <a:p>
            <a:pPr>
              <a:lnSpc>
                <a:spcPct val="90000"/>
              </a:lnSpc>
              <a:buFont typeface="+mj-lt"/>
              <a:buAutoNum type="arabicPeriod"/>
              <a:tabLst>
                <a:tab pos="233363" algn="l"/>
                <a:tab pos="4856163" algn="l"/>
              </a:tabLst>
            </a:pPr>
            <a:r>
              <a:rPr lang="en-US" sz="1400" dirty="0" smtClean="0"/>
              <a:t>I like to have a certain amount of time to work on an assignment.			Yes  No</a:t>
            </a:r>
          </a:p>
          <a:p>
            <a:pPr>
              <a:lnSpc>
                <a:spcPct val="90000"/>
              </a:lnSpc>
              <a:buFont typeface="+mj-lt"/>
              <a:buAutoNum type="arabicPeriod"/>
              <a:tabLst>
                <a:tab pos="233363" algn="l"/>
                <a:tab pos="4856163" algn="l"/>
              </a:tabLst>
            </a:pPr>
            <a:r>
              <a:rPr lang="en-US" sz="1400" dirty="0" smtClean="0"/>
              <a:t>I like to learn by moving and doing.				Yes  No</a:t>
            </a:r>
          </a:p>
          <a:p>
            <a:pPr>
              <a:lnSpc>
                <a:spcPct val="90000"/>
              </a:lnSpc>
              <a:buFont typeface="+mj-lt"/>
              <a:buAutoNum type="arabicPeriod"/>
              <a:tabLst>
                <a:tab pos="233363" algn="l"/>
                <a:tab pos="4856163" algn="l"/>
              </a:tabLst>
            </a:pPr>
            <a:r>
              <a:rPr lang="en-US" sz="1400" dirty="0" smtClean="0"/>
              <a:t>I like to learn while sitting at my desk.				Yes  No</a:t>
            </a:r>
          </a:p>
          <a:p>
            <a:pPr marL="5699125" lvl="1" indent="0">
              <a:lnSpc>
                <a:spcPct val="90000"/>
              </a:lnSpc>
              <a:buFontTx/>
              <a:buNone/>
              <a:tabLst>
                <a:tab pos="233363" algn="l"/>
                <a:tab pos="4856163" algn="l"/>
              </a:tabLst>
            </a:pPr>
            <a:endParaRPr lang="en-US" sz="1600" dirty="0"/>
          </a:p>
        </p:txBody>
      </p:sp>
      <p:pic>
        <p:nvPicPr>
          <p:cNvPr id="560132" name="Picture 4" descr="SY00170_"/>
          <p:cNvPicPr>
            <a:picLocks noChangeAspect="1" noChangeArrowheads="1"/>
          </p:cNvPicPr>
          <p:nvPr/>
        </p:nvPicPr>
        <p:blipFill>
          <a:blip r:embed="rId2"/>
          <a:srcRect/>
          <a:stretch>
            <a:fillRect/>
          </a:stretch>
        </p:blipFill>
        <p:spPr bwMode="auto">
          <a:xfrm>
            <a:off x="7315200" y="514350"/>
            <a:ext cx="1385888" cy="4826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45</a:t>
            </a:fld>
            <a:endParaRPr lang="en-US"/>
          </a:p>
        </p:txBody>
      </p:sp>
      <p:pic>
        <p:nvPicPr>
          <p:cNvPr id="5" name="Picture 4" descr="Screen Shot 2012-03-01 at 7.32.33 PM.png"/>
          <p:cNvPicPr>
            <a:picLocks noChangeAspect="1"/>
          </p:cNvPicPr>
          <p:nvPr/>
        </p:nvPicPr>
        <p:blipFill>
          <a:blip r:embed="rId2"/>
          <a:stretch>
            <a:fillRect/>
          </a:stretch>
        </p:blipFill>
        <p:spPr>
          <a:xfrm>
            <a:off x="304801" y="-75644"/>
            <a:ext cx="8922364" cy="693364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46</a:t>
            </a:fld>
            <a:endParaRPr lang="en-US"/>
          </a:p>
        </p:txBody>
      </p:sp>
      <p:pic>
        <p:nvPicPr>
          <p:cNvPr id="5" name="Picture 4" descr="Screen Shot 2012-03-01 at 7.01.01 PM.png"/>
          <p:cNvPicPr>
            <a:picLocks noChangeAspect="1"/>
          </p:cNvPicPr>
          <p:nvPr/>
        </p:nvPicPr>
        <p:blipFill>
          <a:blip r:embed="rId2"/>
          <a:stretch>
            <a:fillRect/>
          </a:stretch>
        </p:blipFill>
        <p:spPr>
          <a:xfrm>
            <a:off x="0" y="304800"/>
            <a:ext cx="9424402" cy="55626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47</a:t>
            </a:fld>
            <a:endParaRPr lang="en-US"/>
          </a:p>
        </p:txBody>
      </p:sp>
      <p:pic>
        <p:nvPicPr>
          <p:cNvPr id="5" name="Picture 4" descr="Screen Shot 2012-03-01 at 7.01.08 PM.png"/>
          <p:cNvPicPr>
            <a:picLocks noChangeAspect="1"/>
          </p:cNvPicPr>
          <p:nvPr/>
        </p:nvPicPr>
        <p:blipFill>
          <a:blip r:embed="rId2"/>
          <a:stretch>
            <a:fillRect/>
          </a:stretch>
        </p:blipFill>
        <p:spPr>
          <a:xfrm>
            <a:off x="533400" y="228600"/>
            <a:ext cx="8816402" cy="6477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48</a:t>
            </a:fld>
            <a:endParaRPr lang="en-US"/>
          </a:p>
        </p:txBody>
      </p:sp>
      <p:pic>
        <p:nvPicPr>
          <p:cNvPr id="5" name="Picture 4" descr="Screen Shot 2012-03-01 at 7.01.17 PM.png"/>
          <p:cNvPicPr>
            <a:picLocks noChangeAspect="1"/>
          </p:cNvPicPr>
          <p:nvPr/>
        </p:nvPicPr>
        <p:blipFill>
          <a:blip r:embed="rId2"/>
          <a:stretch>
            <a:fillRect/>
          </a:stretch>
        </p:blipFill>
        <p:spPr>
          <a:xfrm>
            <a:off x="0" y="381000"/>
            <a:ext cx="9144000" cy="681017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49</a:t>
            </a:fld>
            <a:endParaRPr lang="en-US"/>
          </a:p>
        </p:txBody>
      </p:sp>
      <p:pic>
        <p:nvPicPr>
          <p:cNvPr id="5" name="Picture 4" descr="Screen Shot 2012-03-01 at 7.32.51 PM.png"/>
          <p:cNvPicPr>
            <a:picLocks noChangeAspect="1"/>
          </p:cNvPicPr>
          <p:nvPr/>
        </p:nvPicPr>
        <p:blipFill>
          <a:blip r:embed="rId2"/>
          <a:stretch>
            <a:fillRect/>
          </a:stretch>
        </p:blipFill>
        <p:spPr>
          <a:xfrm>
            <a:off x="-304800" y="0"/>
            <a:ext cx="9448800" cy="70866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1"/>
          <p:cNvPicPr>
            <a:picLocks noChangeAspect="1" noChangeArrowheads="1"/>
          </p:cNvPicPr>
          <p:nvPr/>
        </p:nvPicPr>
        <p:blipFill>
          <a:blip r:embed="rId2"/>
          <a:srcRect/>
          <a:stretch>
            <a:fillRect/>
          </a:stretch>
        </p:blipFill>
        <p:spPr bwMode="auto">
          <a:xfrm>
            <a:off x="336550" y="-203200"/>
            <a:ext cx="8782050" cy="7077075"/>
          </a:xfrm>
          <a:prstGeom prst="rect">
            <a:avLst/>
          </a:prstGeom>
          <a:noFill/>
          <a:ln w="12700">
            <a:noFill/>
            <a:miter lim="800000"/>
            <a:headEnd/>
            <a:tailEnd/>
          </a:ln>
        </p:spPr>
      </p:pic>
      <p:sp>
        <p:nvSpPr>
          <p:cNvPr id="30722" name="Oval 2"/>
          <p:cNvSpPr>
            <a:spLocks/>
          </p:cNvSpPr>
          <p:nvPr/>
        </p:nvSpPr>
        <p:spPr bwMode="auto">
          <a:xfrm>
            <a:off x="5911850" y="2544763"/>
            <a:ext cx="133350" cy="152400"/>
          </a:xfrm>
          <a:prstGeom prst="ellipse">
            <a:avLst/>
          </a:prstGeom>
          <a:solidFill>
            <a:schemeClr val="accent1"/>
          </a:solidFill>
          <a:ln w="25400">
            <a:solidFill>
              <a:srgbClr val="FF2712"/>
            </a:solidFill>
            <a:miter lim="800000"/>
            <a:headEnd/>
            <a:tailEnd/>
          </a:ln>
        </p:spPr>
        <p:txBody>
          <a:bodyPr lIns="0" tIns="0" rIns="0" bIns="0">
            <a:prstTxWarp prst="textNoShape">
              <a:avLst/>
            </a:prstTxWarp>
          </a:bodyPr>
          <a:lstStyle/>
          <a:p>
            <a:endParaRPr lang="en-US"/>
          </a:p>
        </p:txBody>
      </p:sp>
      <p:sp>
        <p:nvSpPr>
          <p:cNvPr id="30723" name="Oval 3"/>
          <p:cNvSpPr>
            <a:spLocks/>
          </p:cNvSpPr>
          <p:nvPr/>
        </p:nvSpPr>
        <p:spPr bwMode="auto">
          <a:xfrm>
            <a:off x="633413" y="2759075"/>
            <a:ext cx="260350" cy="295275"/>
          </a:xfrm>
          <a:prstGeom prst="ellipse">
            <a:avLst/>
          </a:prstGeom>
          <a:solidFill>
            <a:schemeClr val="accent1"/>
          </a:solidFill>
          <a:ln w="25400">
            <a:solidFill>
              <a:srgbClr val="FF2712"/>
            </a:solidFill>
            <a:miter lim="800000"/>
            <a:headEnd/>
            <a:tailEnd/>
          </a:ln>
        </p:spPr>
        <p:txBody>
          <a:bodyPr lIns="0" tIns="0" rIns="0" bIns="0">
            <a:prstTxWarp prst="textNoShape">
              <a:avLst/>
            </a:prstTxWarp>
          </a:bodyPr>
          <a:lstStyle/>
          <a:p>
            <a:endParaRPr lang="en-US"/>
          </a:p>
        </p:txBody>
      </p:sp>
      <p:sp>
        <p:nvSpPr>
          <p:cNvPr id="30724" name="Freeform 4"/>
          <p:cNvSpPr>
            <a:spLocks/>
          </p:cNvSpPr>
          <p:nvPr/>
        </p:nvSpPr>
        <p:spPr bwMode="auto">
          <a:xfrm>
            <a:off x="857250" y="2509838"/>
            <a:ext cx="5089525" cy="490537"/>
          </a:xfrm>
          <a:custGeom>
            <a:avLst/>
            <a:gdLst>
              <a:gd name="T0" fmla="*/ 2147483647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21600" y="3812"/>
                </a:moveTo>
                <a:lnTo>
                  <a:pt x="18167" y="0"/>
                </a:lnTo>
                <a:lnTo>
                  <a:pt x="14541" y="4447"/>
                </a:lnTo>
                <a:lnTo>
                  <a:pt x="12381" y="12388"/>
                </a:lnTo>
                <a:lnTo>
                  <a:pt x="9643" y="20965"/>
                </a:lnTo>
                <a:lnTo>
                  <a:pt x="7637" y="21600"/>
                </a:lnTo>
                <a:lnTo>
                  <a:pt x="5169" y="21282"/>
                </a:lnTo>
                <a:lnTo>
                  <a:pt x="3279" y="21282"/>
                </a:lnTo>
                <a:lnTo>
                  <a:pt x="1659" y="20329"/>
                </a:lnTo>
                <a:lnTo>
                  <a:pt x="463" y="19376"/>
                </a:lnTo>
                <a:lnTo>
                  <a:pt x="0" y="19059"/>
                </a:lnTo>
              </a:path>
            </a:pathLst>
          </a:custGeom>
          <a:noFill/>
          <a:ln w="38100">
            <a:solidFill>
              <a:srgbClr val="D90B00"/>
            </a:solidFill>
            <a:miter lim="800000"/>
            <a:headEnd/>
            <a:tailEnd/>
          </a:ln>
        </p:spPr>
        <p:txBody>
          <a:bodyPr lIns="0" tIns="0" rIns="0" bIns="0">
            <a:prstTxWarp prst="textNoShape">
              <a:avLst/>
            </a:prstTxWarp>
          </a:bodyPr>
          <a:lstStyle/>
          <a:p>
            <a:endParaRPr lang="en-US"/>
          </a:p>
        </p:txBody>
      </p:sp>
      <p:sp>
        <p:nvSpPr>
          <p:cNvPr id="30725" name="Rectangle 5"/>
          <p:cNvSpPr>
            <a:spLocks/>
          </p:cNvSpPr>
          <p:nvPr/>
        </p:nvSpPr>
        <p:spPr bwMode="auto">
          <a:xfrm>
            <a:off x="142875" y="1852613"/>
            <a:ext cx="1758950" cy="625475"/>
          </a:xfrm>
          <a:prstGeom prst="rect">
            <a:avLst/>
          </a:prstGeom>
          <a:solidFill>
            <a:srgbClr val="E6E6E6"/>
          </a:solidFill>
          <a:ln w="12700">
            <a:noFill/>
            <a:miter lim="800000"/>
            <a:headEnd/>
            <a:tailEnd/>
          </a:ln>
        </p:spPr>
        <p:txBody>
          <a:bodyPr lIns="0" tIns="0" rIns="0" bIns="0" anchor="ctr">
            <a:prstTxWarp prst="textNoShape">
              <a:avLst/>
            </a:prstTxWarp>
          </a:bodyPr>
          <a:lstStyle/>
          <a:p>
            <a:r>
              <a:rPr lang="en-US" sz="1700">
                <a:solidFill>
                  <a:schemeClr val="tx1"/>
                </a:solidFill>
                <a:latin typeface="Geneva" pitchFamily="-110" charset="0"/>
                <a:ea typeface="Geneva" pitchFamily="-110" charset="0"/>
                <a:cs typeface="Geneva" pitchFamily="-110" charset="0"/>
                <a:sym typeface="Geneva" pitchFamily="-110" charset="0"/>
              </a:rPr>
              <a:t>Curriculum = </a:t>
            </a:r>
          </a:p>
          <a:p>
            <a:r>
              <a:rPr lang="en-US" sz="1700">
                <a:solidFill>
                  <a:schemeClr val="tx1"/>
                </a:solidFill>
                <a:latin typeface="Geneva" pitchFamily="-110" charset="0"/>
                <a:ea typeface="Geneva" pitchFamily="-110" charset="0"/>
                <a:cs typeface="Geneva" pitchFamily="-110" charset="0"/>
                <a:sym typeface="Geneva" pitchFamily="-110" charset="0"/>
              </a:rPr>
              <a:t>The Destination</a:t>
            </a:r>
          </a:p>
        </p:txBody>
      </p:sp>
      <p:sp>
        <p:nvSpPr>
          <p:cNvPr id="30726" name="Rectangle 6"/>
          <p:cNvSpPr>
            <a:spLocks/>
          </p:cNvSpPr>
          <p:nvPr/>
        </p:nvSpPr>
        <p:spPr bwMode="auto">
          <a:xfrm>
            <a:off x="1973263" y="963613"/>
            <a:ext cx="3956050" cy="625475"/>
          </a:xfrm>
          <a:prstGeom prst="rect">
            <a:avLst/>
          </a:prstGeom>
          <a:solidFill>
            <a:srgbClr val="CDCDCD"/>
          </a:solidFill>
          <a:ln w="12700">
            <a:noFill/>
            <a:miter lim="800000"/>
            <a:headEnd/>
            <a:tailEnd/>
          </a:ln>
        </p:spPr>
        <p:txBody>
          <a:bodyPr lIns="0" tIns="0" rIns="0" bIns="0" anchor="ctr">
            <a:prstTxWarp prst="textNoShape">
              <a:avLst/>
            </a:prstTxWarp>
          </a:bodyPr>
          <a:lstStyle/>
          <a:p>
            <a:r>
              <a:rPr lang="en-US" sz="1700">
                <a:solidFill>
                  <a:schemeClr val="tx1"/>
                </a:solidFill>
                <a:latin typeface="Geneva" pitchFamily="-110" charset="0"/>
                <a:ea typeface="Geneva" pitchFamily="-110" charset="0"/>
                <a:cs typeface="Geneva" pitchFamily="-110" charset="0"/>
                <a:sym typeface="Geneva" pitchFamily="-110" charset="0"/>
              </a:rPr>
              <a:t>Differentiation= different paths to the same </a:t>
            </a:r>
            <a:r>
              <a:rPr lang="en-US" sz="1700" u="sng">
                <a:solidFill>
                  <a:schemeClr val="tx1"/>
                </a:solidFill>
                <a:latin typeface="Geneva" pitchFamily="-110" charset="0"/>
                <a:ea typeface="Geneva" pitchFamily="-110" charset="0"/>
                <a:cs typeface="Geneva" pitchFamily="-110" charset="0"/>
                <a:sym typeface="Geneva" pitchFamily="-110" charset="0"/>
              </a:rPr>
              <a:t>worthwhile </a:t>
            </a:r>
            <a:r>
              <a:rPr lang="en-US" sz="1700">
                <a:solidFill>
                  <a:schemeClr val="tx1"/>
                </a:solidFill>
                <a:latin typeface="Geneva" pitchFamily="-110" charset="0"/>
                <a:ea typeface="Geneva" pitchFamily="-110" charset="0"/>
                <a:cs typeface="Geneva" pitchFamily="-110" charset="0"/>
                <a:sym typeface="Geneva" pitchFamily="-110" charset="0"/>
              </a:rPr>
              <a:t>destination</a:t>
            </a:r>
          </a:p>
        </p:txBody>
      </p:sp>
      <p:sp>
        <p:nvSpPr>
          <p:cNvPr id="30727" name="Freeform 7"/>
          <p:cNvSpPr>
            <a:spLocks/>
          </p:cNvSpPr>
          <p:nvPr/>
        </p:nvSpPr>
        <p:spPr bwMode="auto">
          <a:xfrm>
            <a:off x="830263" y="2339975"/>
            <a:ext cx="5126037" cy="481013"/>
          </a:xfrm>
          <a:custGeom>
            <a:avLst/>
            <a:gdLst>
              <a:gd name="T0" fmla="*/ 2147483647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600" y="9200"/>
                </a:moveTo>
                <a:lnTo>
                  <a:pt x="18138" y="0"/>
                </a:lnTo>
                <a:lnTo>
                  <a:pt x="13923" y="2400"/>
                </a:lnTo>
                <a:lnTo>
                  <a:pt x="8918" y="14000"/>
                </a:lnTo>
                <a:lnTo>
                  <a:pt x="4177" y="20400"/>
                </a:lnTo>
                <a:lnTo>
                  <a:pt x="376" y="20000"/>
                </a:lnTo>
                <a:lnTo>
                  <a:pt x="0" y="21600"/>
                </a:lnTo>
              </a:path>
            </a:pathLst>
          </a:custGeom>
          <a:noFill/>
          <a:ln w="38100">
            <a:solidFill>
              <a:srgbClr val="FF2712"/>
            </a:solidFill>
            <a:miter lim="800000"/>
            <a:headEnd/>
            <a:tailEnd/>
          </a:ln>
        </p:spPr>
        <p:txBody>
          <a:bodyPr lIns="0" tIns="0" rIns="0" bIns="0">
            <a:prstTxWarp prst="textNoShape">
              <a:avLst/>
            </a:prstTxWarp>
          </a:bodyPr>
          <a:lstStyle/>
          <a:p>
            <a:endParaRPr lang="en-US"/>
          </a:p>
        </p:txBody>
      </p:sp>
      <p:sp>
        <p:nvSpPr>
          <p:cNvPr id="30728" name="Freeform 8"/>
          <p:cNvSpPr>
            <a:spLocks/>
          </p:cNvSpPr>
          <p:nvPr/>
        </p:nvSpPr>
        <p:spPr bwMode="auto">
          <a:xfrm>
            <a:off x="812800" y="2633663"/>
            <a:ext cx="5143500" cy="571500"/>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2825"/>
                </a:moveTo>
                <a:cubicBezTo>
                  <a:pt x="0" y="12825"/>
                  <a:pt x="4538" y="21600"/>
                  <a:pt x="4650" y="21600"/>
                </a:cubicBezTo>
                <a:cubicBezTo>
                  <a:pt x="4763" y="21600"/>
                  <a:pt x="9488" y="21263"/>
                  <a:pt x="9488" y="21263"/>
                </a:cubicBezTo>
                <a:lnTo>
                  <a:pt x="14025" y="14850"/>
                </a:lnTo>
                <a:lnTo>
                  <a:pt x="17663" y="6750"/>
                </a:lnTo>
                <a:lnTo>
                  <a:pt x="20025" y="5738"/>
                </a:lnTo>
                <a:lnTo>
                  <a:pt x="21600" y="0"/>
                </a:lnTo>
              </a:path>
            </a:pathLst>
          </a:custGeom>
          <a:noFill/>
          <a:ln w="38100">
            <a:solidFill>
              <a:srgbClr val="D90B00"/>
            </a:solidFill>
            <a:miter lim="800000"/>
            <a:headEnd/>
            <a:tailEnd/>
          </a:ln>
        </p:spPr>
        <p:txBody>
          <a:bodyPr lIns="0" tIns="0" rIns="0" bIns="0">
            <a:prstTxWarp prst="textNoShape">
              <a:avLst/>
            </a:prstTxWarp>
          </a:bodyPr>
          <a:lstStyle/>
          <a:p>
            <a:endParaRPr lang="en-US"/>
          </a:p>
        </p:txBody>
      </p:sp>
      <p:sp>
        <p:nvSpPr>
          <p:cNvPr id="324618" name="Rectangle 9"/>
          <p:cNvSpPr>
            <a:spLocks/>
          </p:cNvSpPr>
          <p:nvPr/>
        </p:nvSpPr>
        <p:spPr bwMode="auto">
          <a:xfrm>
            <a:off x="7581900" y="6473825"/>
            <a:ext cx="1100138" cy="153988"/>
          </a:xfrm>
          <a:prstGeom prst="rect">
            <a:avLst/>
          </a:prstGeom>
          <a:noFill/>
          <a:ln w="12700">
            <a:noFill/>
            <a:miter lim="800000"/>
            <a:headEnd/>
            <a:tailEnd/>
          </a:ln>
        </p:spPr>
        <p:txBody>
          <a:bodyPr wrap="none" lIns="0" tIns="0" rIns="0" bIns="0" anchor="ctr">
            <a:prstTxWarp prst="textNoShape">
              <a:avLst/>
            </a:prstTxWarp>
            <a:spAutoFit/>
          </a:bodyPr>
          <a:lstStyle/>
          <a:p>
            <a:r>
              <a:rPr lang="en-US" sz="1000">
                <a:solidFill>
                  <a:schemeClr val="tx1"/>
                </a:solidFill>
                <a:latin typeface="Calibri" pitchFamily="-110" charset="0"/>
                <a:ea typeface="Calibri" pitchFamily="-110" charset="0"/>
                <a:cs typeface="Calibri" pitchFamily="-110" charset="0"/>
                <a:sym typeface="Calibri" pitchFamily="-110" charset="0"/>
              </a:rPr>
              <a:t>Jessica Hockett, 2008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animBg="1"/>
      <p:bldP spid="30724" grpId="0" animBg="1"/>
      <p:bldP spid="30725" grpId="0" animBg="1" autoUpdateAnimBg="0"/>
      <p:bldP spid="30726" grpId="0" animBg="1" autoUpdateAnimBg="0"/>
      <p:bldP spid="30727" grpId="0" animBg="1"/>
      <p:bldP spid="307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50</a:t>
            </a:fld>
            <a:endParaRPr lang="en-US"/>
          </a:p>
        </p:txBody>
      </p:sp>
      <p:pic>
        <p:nvPicPr>
          <p:cNvPr id="5" name="Picture 4" descr="Screen Shot 2012-03-01 at 7.33.08 PM.png"/>
          <p:cNvPicPr>
            <a:picLocks noChangeAspect="1"/>
          </p:cNvPicPr>
          <p:nvPr/>
        </p:nvPicPr>
        <p:blipFill>
          <a:blip r:embed="rId2"/>
          <a:stretch>
            <a:fillRect/>
          </a:stretch>
        </p:blipFill>
        <p:spPr>
          <a:xfrm>
            <a:off x="0" y="0"/>
            <a:ext cx="9144000" cy="695898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51</a:t>
            </a:fld>
            <a:endParaRPr lang="en-US"/>
          </a:p>
        </p:txBody>
      </p:sp>
      <p:pic>
        <p:nvPicPr>
          <p:cNvPr id="5" name="Picture 4" descr="Screen Shot 2012-03-01 at 7.33.32 PM.png"/>
          <p:cNvPicPr>
            <a:picLocks noChangeAspect="1"/>
          </p:cNvPicPr>
          <p:nvPr/>
        </p:nvPicPr>
        <p:blipFill>
          <a:blip r:embed="rId2"/>
          <a:stretch>
            <a:fillRect/>
          </a:stretch>
        </p:blipFill>
        <p:spPr>
          <a:xfrm>
            <a:off x="63499" y="304800"/>
            <a:ext cx="9080501" cy="677039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52</a:t>
            </a:fld>
            <a:endParaRPr lang="en-US"/>
          </a:p>
        </p:txBody>
      </p:sp>
      <p:pic>
        <p:nvPicPr>
          <p:cNvPr id="5" name="Picture 4" descr="Screen Shot 2012-03-01 at 7.33.19 PM.png"/>
          <p:cNvPicPr>
            <a:picLocks noChangeAspect="1"/>
          </p:cNvPicPr>
          <p:nvPr/>
        </p:nvPicPr>
        <p:blipFill>
          <a:blip r:embed="rId2"/>
          <a:stretch>
            <a:fillRect/>
          </a:stretch>
        </p:blipFill>
        <p:spPr>
          <a:xfrm>
            <a:off x="381000" y="228600"/>
            <a:ext cx="8763000" cy="6693959"/>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53</a:t>
            </a:fld>
            <a:endParaRPr lang="en-US"/>
          </a:p>
        </p:txBody>
      </p:sp>
      <p:pic>
        <p:nvPicPr>
          <p:cNvPr id="5" name="Picture 4" descr="Screen Shot 2012-03-01 at 7.33.42 PM.png"/>
          <p:cNvPicPr>
            <a:picLocks noChangeAspect="1"/>
          </p:cNvPicPr>
          <p:nvPr/>
        </p:nvPicPr>
        <p:blipFill>
          <a:blip r:embed="rId2"/>
          <a:stretch>
            <a:fillRect/>
          </a:stretch>
        </p:blipFill>
        <p:spPr>
          <a:xfrm>
            <a:off x="381000" y="304800"/>
            <a:ext cx="8763000" cy="672113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54</a:t>
            </a:fld>
            <a:endParaRPr lang="en-US"/>
          </a:p>
        </p:txBody>
      </p:sp>
      <p:pic>
        <p:nvPicPr>
          <p:cNvPr id="5" name="Picture 4" descr="Screen Shot 2012-03-01 at 7.34.00 PM.png"/>
          <p:cNvPicPr>
            <a:picLocks noChangeAspect="1"/>
          </p:cNvPicPr>
          <p:nvPr/>
        </p:nvPicPr>
        <p:blipFill>
          <a:blip r:embed="rId2"/>
          <a:stretch>
            <a:fillRect/>
          </a:stretch>
        </p:blipFill>
        <p:spPr>
          <a:xfrm>
            <a:off x="495300" y="477838"/>
            <a:ext cx="8440310" cy="599916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55</a:t>
            </a:fld>
            <a:endParaRPr lang="en-US"/>
          </a:p>
        </p:txBody>
      </p:sp>
      <p:pic>
        <p:nvPicPr>
          <p:cNvPr id="5" name="Picture 4" descr="Screen Shot 2012-03-01 at 7.34.12 PM.png"/>
          <p:cNvPicPr>
            <a:picLocks noChangeAspect="1"/>
          </p:cNvPicPr>
          <p:nvPr/>
        </p:nvPicPr>
        <p:blipFill>
          <a:blip r:embed="rId2"/>
          <a:stretch>
            <a:fillRect/>
          </a:stretch>
        </p:blipFill>
        <p:spPr>
          <a:xfrm>
            <a:off x="304800" y="110218"/>
            <a:ext cx="8458200" cy="659538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56</a:t>
            </a:fld>
            <a:endParaRPr lang="en-US"/>
          </a:p>
        </p:txBody>
      </p:sp>
      <p:pic>
        <p:nvPicPr>
          <p:cNvPr id="5" name="Picture 4" descr="Screen Shot 2012-03-01 at 7.34.25 PM.png"/>
          <p:cNvPicPr>
            <a:picLocks noChangeAspect="1"/>
          </p:cNvPicPr>
          <p:nvPr/>
        </p:nvPicPr>
        <p:blipFill>
          <a:blip r:embed="rId2"/>
          <a:stretch>
            <a:fillRect/>
          </a:stretch>
        </p:blipFill>
        <p:spPr>
          <a:xfrm>
            <a:off x="304800" y="0"/>
            <a:ext cx="8839200" cy="691913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57</a:t>
            </a:fld>
            <a:endParaRPr lang="en-US"/>
          </a:p>
        </p:txBody>
      </p:sp>
      <p:pic>
        <p:nvPicPr>
          <p:cNvPr id="5" name="Picture 4" descr="Screen Shot 2012-03-01 at 7.34.35 PM.png"/>
          <p:cNvPicPr>
            <a:picLocks noChangeAspect="1"/>
          </p:cNvPicPr>
          <p:nvPr/>
        </p:nvPicPr>
        <p:blipFill>
          <a:blip r:embed="rId2"/>
          <a:stretch>
            <a:fillRect/>
          </a:stretch>
        </p:blipFill>
        <p:spPr>
          <a:xfrm>
            <a:off x="-305400" y="0"/>
            <a:ext cx="9449399" cy="707778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58</a:t>
            </a:fld>
            <a:endParaRPr lang="en-US"/>
          </a:p>
        </p:txBody>
      </p:sp>
      <p:pic>
        <p:nvPicPr>
          <p:cNvPr id="5" name="Picture 4" descr="Screen Shot 2012-03-01 at 7.35.04 PM.png"/>
          <p:cNvPicPr>
            <a:picLocks noChangeAspect="1"/>
          </p:cNvPicPr>
          <p:nvPr/>
        </p:nvPicPr>
        <p:blipFill>
          <a:blip r:embed="rId2"/>
          <a:stretch>
            <a:fillRect/>
          </a:stretch>
        </p:blipFill>
        <p:spPr>
          <a:xfrm>
            <a:off x="165099" y="228600"/>
            <a:ext cx="8750301" cy="674973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59</a:t>
            </a:fld>
            <a:endParaRPr lang="en-US"/>
          </a:p>
        </p:txBody>
      </p:sp>
      <p:pic>
        <p:nvPicPr>
          <p:cNvPr id="5" name="Picture 4" descr="Screen Shot 2012-03-01 at 7.35.26 PM.png"/>
          <p:cNvPicPr>
            <a:picLocks noChangeAspect="1"/>
          </p:cNvPicPr>
          <p:nvPr/>
        </p:nvPicPr>
        <p:blipFill>
          <a:blip r:embed="rId2"/>
          <a:stretch>
            <a:fillRect/>
          </a:stretch>
        </p:blipFill>
        <p:spPr>
          <a:xfrm>
            <a:off x="50800" y="228599"/>
            <a:ext cx="9093200" cy="68909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1"/>
          <p:cNvPicPr>
            <a:picLocks noChangeAspect="1" noChangeArrowheads="1"/>
          </p:cNvPicPr>
          <p:nvPr/>
        </p:nvPicPr>
        <p:blipFill>
          <a:blip r:embed="rId2"/>
          <a:srcRect/>
          <a:stretch>
            <a:fillRect/>
          </a:stretch>
        </p:blipFill>
        <p:spPr bwMode="auto">
          <a:xfrm>
            <a:off x="336550" y="-203200"/>
            <a:ext cx="8782050" cy="7077075"/>
          </a:xfrm>
          <a:prstGeom prst="rect">
            <a:avLst/>
          </a:prstGeom>
          <a:noFill/>
          <a:ln w="12700">
            <a:noFill/>
            <a:miter lim="800000"/>
            <a:headEnd/>
            <a:tailEnd/>
          </a:ln>
        </p:spPr>
      </p:pic>
      <p:sp>
        <p:nvSpPr>
          <p:cNvPr id="31746" name="Oval 2"/>
          <p:cNvSpPr>
            <a:spLocks/>
          </p:cNvSpPr>
          <p:nvPr/>
        </p:nvSpPr>
        <p:spPr bwMode="auto">
          <a:xfrm>
            <a:off x="5911850" y="2544763"/>
            <a:ext cx="133350" cy="152400"/>
          </a:xfrm>
          <a:prstGeom prst="ellipse">
            <a:avLst/>
          </a:prstGeom>
          <a:solidFill>
            <a:schemeClr val="accent1"/>
          </a:solidFill>
          <a:ln w="25400">
            <a:solidFill>
              <a:srgbClr val="FF2712"/>
            </a:solidFill>
            <a:miter lim="800000"/>
            <a:headEnd/>
            <a:tailEnd/>
          </a:ln>
        </p:spPr>
        <p:txBody>
          <a:bodyPr lIns="0" tIns="0" rIns="0" bIns="0">
            <a:prstTxWarp prst="textNoShape">
              <a:avLst/>
            </a:prstTxWarp>
          </a:bodyPr>
          <a:lstStyle/>
          <a:p>
            <a:endParaRPr lang="en-US"/>
          </a:p>
        </p:txBody>
      </p:sp>
      <p:sp>
        <p:nvSpPr>
          <p:cNvPr id="31747" name="Oval 3"/>
          <p:cNvSpPr>
            <a:spLocks/>
          </p:cNvSpPr>
          <p:nvPr/>
        </p:nvSpPr>
        <p:spPr bwMode="auto">
          <a:xfrm>
            <a:off x="687388" y="2106613"/>
            <a:ext cx="258762" cy="295275"/>
          </a:xfrm>
          <a:prstGeom prst="ellipse">
            <a:avLst/>
          </a:prstGeom>
          <a:solidFill>
            <a:schemeClr val="accent1"/>
          </a:solidFill>
          <a:ln w="25400">
            <a:solidFill>
              <a:srgbClr val="FF2712"/>
            </a:solidFill>
            <a:miter lim="800000"/>
            <a:headEnd/>
            <a:tailEnd/>
          </a:ln>
        </p:spPr>
        <p:txBody>
          <a:bodyPr lIns="0" tIns="0" rIns="0" bIns="0">
            <a:prstTxWarp prst="textNoShape">
              <a:avLst/>
            </a:prstTxWarp>
          </a:bodyPr>
          <a:lstStyle/>
          <a:p>
            <a:endParaRPr lang="en-US"/>
          </a:p>
        </p:txBody>
      </p:sp>
      <p:sp>
        <p:nvSpPr>
          <p:cNvPr id="31748" name="Freeform 4"/>
          <p:cNvSpPr>
            <a:spLocks/>
          </p:cNvSpPr>
          <p:nvPr/>
        </p:nvSpPr>
        <p:spPr bwMode="auto">
          <a:xfrm>
            <a:off x="857250" y="2509838"/>
            <a:ext cx="5089525" cy="490537"/>
          </a:xfrm>
          <a:custGeom>
            <a:avLst/>
            <a:gdLst>
              <a:gd name="T0" fmla="*/ 2147483647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21600" y="3812"/>
                </a:moveTo>
                <a:lnTo>
                  <a:pt x="18167" y="0"/>
                </a:lnTo>
                <a:lnTo>
                  <a:pt x="14541" y="4447"/>
                </a:lnTo>
                <a:lnTo>
                  <a:pt x="12381" y="12388"/>
                </a:lnTo>
                <a:lnTo>
                  <a:pt x="9643" y="20965"/>
                </a:lnTo>
                <a:lnTo>
                  <a:pt x="7637" y="21600"/>
                </a:lnTo>
                <a:lnTo>
                  <a:pt x="5169" y="21282"/>
                </a:lnTo>
                <a:lnTo>
                  <a:pt x="3279" y="21282"/>
                </a:lnTo>
                <a:lnTo>
                  <a:pt x="1659" y="20329"/>
                </a:lnTo>
                <a:lnTo>
                  <a:pt x="463" y="19376"/>
                </a:lnTo>
                <a:lnTo>
                  <a:pt x="0" y="19059"/>
                </a:lnTo>
              </a:path>
            </a:pathLst>
          </a:custGeom>
          <a:noFill/>
          <a:ln w="38100">
            <a:solidFill>
              <a:srgbClr val="D90B00"/>
            </a:solidFill>
            <a:miter lim="800000"/>
            <a:headEnd/>
            <a:tailEnd/>
          </a:ln>
        </p:spPr>
        <p:txBody>
          <a:bodyPr lIns="0" tIns="0" rIns="0" bIns="0">
            <a:prstTxWarp prst="textNoShape">
              <a:avLst/>
            </a:prstTxWarp>
          </a:bodyPr>
          <a:lstStyle/>
          <a:p>
            <a:endParaRPr lang="en-US"/>
          </a:p>
        </p:txBody>
      </p:sp>
      <p:sp>
        <p:nvSpPr>
          <p:cNvPr id="31749" name="Rectangle 5"/>
          <p:cNvSpPr>
            <a:spLocks/>
          </p:cNvSpPr>
          <p:nvPr/>
        </p:nvSpPr>
        <p:spPr bwMode="auto">
          <a:xfrm>
            <a:off x="1973263" y="820738"/>
            <a:ext cx="3956050" cy="911225"/>
          </a:xfrm>
          <a:prstGeom prst="rect">
            <a:avLst/>
          </a:prstGeom>
          <a:solidFill>
            <a:srgbClr val="CDCDCD"/>
          </a:solidFill>
          <a:ln w="12700">
            <a:noFill/>
            <a:miter lim="800000"/>
            <a:headEnd/>
            <a:tailEnd/>
          </a:ln>
        </p:spPr>
        <p:txBody>
          <a:bodyPr lIns="0" tIns="0" rIns="0" bIns="0" anchor="ctr">
            <a:prstTxWarp prst="textNoShape">
              <a:avLst/>
            </a:prstTxWarp>
          </a:bodyPr>
          <a:lstStyle/>
          <a:p>
            <a:r>
              <a:rPr lang="en-US" sz="1700">
                <a:solidFill>
                  <a:schemeClr val="tx1"/>
                </a:solidFill>
                <a:latin typeface="Geneva" pitchFamily="-110" charset="0"/>
                <a:ea typeface="Geneva" pitchFamily="-110" charset="0"/>
                <a:cs typeface="Geneva" pitchFamily="-110" charset="0"/>
                <a:sym typeface="Geneva" pitchFamily="-110" charset="0"/>
              </a:rPr>
              <a:t>Differentiation=</a:t>
            </a:r>
          </a:p>
          <a:p>
            <a:r>
              <a:rPr lang="en-US" sz="1700">
                <a:solidFill>
                  <a:schemeClr val="tx1"/>
                </a:solidFill>
                <a:latin typeface="Geneva" pitchFamily="-110" charset="0"/>
                <a:ea typeface="Geneva" pitchFamily="-110" charset="0"/>
                <a:cs typeface="Geneva" pitchFamily="-110" charset="0"/>
                <a:sym typeface="Geneva" pitchFamily="-110" charset="0"/>
              </a:rPr>
              <a:t>NOT multiple paths to               different destinations </a:t>
            </a:r>
          </a:p>
        </p:txBody>
      </p:sp>
      <p:sp>
        <p:nvSpPr>
          <p:cNvPr id="31750" name="Oval 6"/>
          <p:cNvSpPr>
            <a:spLocks/>
          </p:cNvSpPr>
          <p:nvPr/>
        </p:nvSpPr>
        <p:spPr bwMode="auto">
          <a:xfrm>
            <a:off x="598488" y="2795588"/>
            <a:ext cx="258762" cy="293687"/>
          </a:xfrm>
          <a:prstGeom prst="ellipse">
            <a:avLst/>
          </a:prstGeom>
          <a:solidFill>
            <a:schemeClr val="accent1"/>
          </a:solidFill>
          <a:ln w="25400">
            <a:solidFill>
              <a:srgbClr val="FF2712"/>
            </a:solidFill>
            <a:miter lim="800000"/>
            <a:headEnd/>
            <a:tailEnd/>
          </a:ln>
        </p:spPr>
        <p:txBody>
          <a:bodyPr lIns="0" tIns="0" rIns="0" bIns="0">
            <a:prstTxWarp prst="textNoShape">
              <a:avLst/>
            </a:prstTxWarp>
          </a:bodyPr>
          <a:lstStyle/>
          <a:p>
            <a:endParaRPr lang="en-US"/>
          </a:p>
        </p:txBody>
      </p:sp>
      <p:sp>
        <p:nvSpPr>
          <p:cNvPr id="31751" name="Oval 7"/>
          <p:cNvSpPr>
            <a:spLocks/>
          </p:cNvSpPr>
          <p:nvPr/>
        </p:nvSpPr>
        <p:spPr bwMode="auto">
          <a:xfrm>
            <a:off x="1500188" y="4170363"/>
            <a:ext cx="258762" cy="295275"/>
          </a:xfrm>
          <a:prstGeom prst="ellipse">
            <a:avLst/>
          </a:prstGeom>
          <a:solidFill>
            <a:schemeClr val="accent1"/>
          </a:solidFill>
          <a:ln w="25400">
            <a:solidFill>
              <a:srgbClr val="FF2712"/>
            </a:solidFill>
            <a:miter lim="800000"/>
            <a:headEnd/>
            <a:tailEnd/>
          </a:ln>
        </p:spPr>
        <p:txBody>
          <a:bodyPr lIns="0" tIns="0" rIns="0" bIns="0">
            <a:prstTxWarp prst="textNoShape">
              <a:avLst/>
            </a:prstTxWarp>
          </a:bodyPr>
          <a:lstStyle/>
          <a:p>
            <a:endParaRPr lang="en-US"/>
          </a:p>
        </p:txBody>
      </p:sp>
      <p:sp>
        <p:nvSpPr>
          <p:cNvPr id="31752" name="Freeform 8"/>
          <p:cNvSpPr>
            <a:spLocks/>
          </p:cNvSpPr>
          <p:nvPr/>
        </p:nvSpPr>
        <p:spPr bwMode="auto">
          <a:xfrm>
            <a:off x="946150" y="2286000"/>
            <a:ext cx="4992688" cy="285750"/>
          </a:xfrm>
          <a:custGeom>
            <a:avLst/>
            <a:gdLst>
              <a:gd name="T0" fmla="*/ 0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cubicBezTo>
                  <a:pt x="0" y="0"/>
                  <a:pt x="2435" y="4114"/>
                  <a:pt x="2788" y="4320"/>
                </a:cubicBezTo>
                <a:cubicBezTo>
                  <a:pt x="3142" y="4526"/>
                  <a:pt x="7815" y="8640"/>
                  <a:pt x="8051" y="8434"/>
                </a:cubicBezTo>
                <a:cubicBezTo>
                  <a:pt x="8287" y="8229"/>
                  <a:pt x="11743" y="9257"/>
                  <a:pt x="11821" y="9257"/>
                </a:cubicBezTo>
                <a:cubicBezTo>
                  <a:pt x="11900" y="9257"/>
                  <a:pt x="15041" y="12137"/>
                  <a:pt x="15041" y="12137"/>
                </a:cubicBezTo>
                <a:lnTo>
                  <a:pt x="18497" y="16663"/>
                </a:lnTo>
                <a:lnTo>
                  <a:pt x="20383" y="19543"/>
                </a:lnTo>
                <a:lnTo>
                  <a:pt x="21600" y="21600"/>
                </a:lnTo>
              </a:path>
            </a:pathLst>
          </a:custGeom>
          <a:noFill/>
          <a:ln w="38100">
            <a:solidFill>
              <a:srgbClr val="FF2712"/>
            </a:solidFill>
            <a:miter lim="800000"/>
            <a:headEnd/>
            <a:tailEnd/>
          </a:ln>
        </p:spPr>
        <p:txBody>
          <a:bodyPr lIns="0" tIns="0" rIns="0" bIns="0">
            <a:prstTxWarp prst="textNoShape">
              <a:avLst/>
            </a:prstTxWarp>
          </a:bodyPr>
          <a:lstStyle/>
          <a:p>
            <a:endParaRPr lang="en-US"/>
          </a:p>
        </p:txBody>
      </p:sp>
      <p:sp>
        <p:nvSpPr>
          <p:cNvPr id="31753" name="Freeform 9"/>
          <p:cNvSpPr>
            <a:spLocks/>
          </p:cNvSpPr>
          <p:nvPr/>
        </p:nvSpPr>
        <p:spPr bwMode="auto">
          <a:xfrm>
            <a:off x="1670050" y="2643188"/>
            <a:ext cx="4249738" cy="1731962"/>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4629" y="19819"/>
                </a:lnTo>
                <a:lnTo>
                  <a:pt x="11118" y="17814"/>
                </a:lnTo>
                <a:lnTo>
                  <a:pt x="15746" y="14363"/>
                </a:lnTo>
                <a:lnTo>
                  <a:pt x="19240" y="7126"/>
                </a:lnTo>
                <a:lnTo>
                  <a:pt x="20783" y="2227"/>
                </a:lnTo>
                <a:lnTo>
                  <a:pt x="21600" y="0"/>
                </a:lnTo>
              </a:path>
            </a:pathLst>
          </a:custGeom>
          <a:noFill/>
          <a:ln w="38100">
            <a:solidFill>
              <a:srgbClr val="FF2712"/>
            </a:solidFill>
            <a:miter lim="800000"/>
            <a:headEnd/>
            <a:tailEnd/>
          </a:ln>
        </p:spPr>
        <p:txBody>
          <a:bodyPr lIns="0" tIns="0" rIns="0" bIns="0">
            <a:prstTxWarp prst="textNoShape">
              <a:avLst/>
            </a:prstTxWarp>
          </a:bodyPr>
          <a:lstStyle/>
          <a:p>
            <a:endParaRPr lang="en-US"/>
          </a:p>
        </p:txBody>
      </p:sp>
      <p:sp>
        <p:nvSpPr>
          <p:cNvPr id="325643" name="Rectangle 10"/>
          <p:cNvSpPr>
            <a:spLocks/>
          </p:cNvSpPr>
          <p:nvPr/>
        </p:nvSpPr>
        <p:spPr bwMode="auto">
          <a:xfrm>
            <a:off x="7581900" y="6473825"/>
            <a:ext cx="1100138" cy="153988"/>
          </a:xfrm>
          <a:prstGeom prst="rect">
            <a:avLst/>
          </a:prstGeom>
          <a:noFill/>
          <a:ln w="12700">
            <a:noFill/>
            <a:miter lim="800000"/>
            <a:headEnd/>
            <a:tailEnd/>
          </a:ln>
        </p:spPr>
        <p:txBody>
          <a:bodyPr wrap="none" lIns="0" tIns="0" rIns="0" bIns="0" anchor="ctr">
            <a:prstTxWarp prst="textNoShape">
              <a:avLst/>
            </a:prstTxWarp>
            <a:spAutoFit/>
          </a:bodyPr>
          <a:lstStyle/>
          <a:p>
            <a:r>
              <a:rPr lang="en-US" sz="1000">
                <a:solidFill>
                  <a:schemeClr val="tx1"/>
                </a:solidFill>
                <a:latin typeface="Calibri" pitchFamily="-110" charset="0"/>
                <a:ea typeface="Calibri" pitchFamily="-110" charset="0"/>
                <a:cs typeface="Calibri" pitchFamily="-110" charset="0"/>
                <a:sym typeface="Calibri" pitchFamily="-110" charset="0"/>
              </a:rPr>
              <a:t>Jessica Hockett, 2008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7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7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48" grpId="0" animBg="1"/>
      <p:bldP spid="31749" grpId="0" animBg="1" autoUpdateAnimBg="0"/>
      <p:bldP spid="31750" grpId="0" animBg="1"/>
      <p:bldP spid="31751" grpId="0" animBg="1"/>
      <p:bldP spid="31752" grpId="0" animBg="1"/>
      <p:bldP spid="3175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60</a:t>
            </a:fld>
            <a:endParaRPr lang="en-US"/>
          </a:p>
        </p:txBody>
      </p:sp>
      <p:pic>
        <p:nvPicPr>
          <p:cNvPr id="5" name="Picture 4" descr="Screen Shot 2012-03-01 at 7.35.50 PM.png"/>
          <p:cNvPicPr>
            <a:picLocks noChangeAspect="1"/>
          </p:cNvPicPr>
          <p:nvPr/>
        </p:nvPicPr>
        <p:blipFill>
          <a:blip r:embed="rId2"/>
          <a:stretch>
            <a:fillRect/>
          </a:stretch>
        </p:blipFill>
        <p:spPr>
          <a:xfrm>
            <a:off x="266699" y="304800"/>
            <a:ext cx="8877301" cy="692250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61</a:t>
            </a:fld>
            <a:endParaRPr lang="en-US"/>
          </a:p>
        </p:txBody>
      </p:sp>
      <p:pic>
        <p:nvPicPr>
          <p:cNvPr id="5" name="Picture 4" descr="Screen Shot 2012-03-01 at 6.19.52 PM.png"/>
          <p:cNvPicPr>
            <a:picLocks noChangeAspect="1"/>
          </p:cNvPicPr>
          <p:nvPr/>
        </p:nvPicPr>
        <p:blipFill>
          <a:blip r:embed="rId2"/>
          <a:stretch>
            <a:fillRect/>
          </a:stretch>
        </p:blipFill>
        <p:spPr>
          <a:xfrm>
            <a:off x="0" y="-1"/>
            <a:ext cx="9144000" cy="6774873"/>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t>Exit Cards: Algebra</a:t>
            </a:r>
          </a:p>
        </p:txBody>
      </p:sp>
      <p:sp>
        <p:nvSpPr>
          <p:cNvPr id="317443" name="Rectangle 3"/>
          <p:cNvSpPr>
            <a:spLocks noGrp="1" noChangeArrowheads="1"/>
          </p:cNvSpPr>
          <p:nvPr>
            <p:ph type="body" idx="1"/>
          </p:nvPr>
        </p:nvSpPr>
        <p:spPr>
          <a:xfrm>
            <a:off x="609600" y="1600200"/>
            <a:ext cx="8269288" cy="4532313"/>
          </a:xfrm>
          <a:solidFill>
            <a:srgbClr val="FF9933"/>
          </a:solidFill>
          <a:ln>
            <a:solidFill>
              <a:schemeClr val="tx1"/>
            </a:solidFill>
          </a:ln>
        </p:spPr>
        <p:txBody>
          <a:bodyPr/>
          <a:lstStyle/>
          <a:p>
            <a:r>
              <a:rPr lang="en-US"/>
              <a:t>Name:</a:t>
            </a:r>
          </a:p>
          <a:p>
            <a:pPr>
              <a:buFontTx/>
              <a:buNone/>
            </a:pPr>
            <a:endParaRPr lang="en-US"/>
          </a:p>
          <a:p>
            <a:r>
              <a:rPr lang="en-US"/>
              <a:t>Draw a graph &amp; label the “x” and “y” axes</a:t>
            </a:r>
          </a:p>
          <a:p>
            <a:r>
              <a:rPr lang="en-US"/>
              <a:t>Graph a line with the endpoints (3,5) (7,2)</a:t>
            </a:r>
          </a:p>
          <a:p>
            <a:r>
              <a:rPr lang="en-US"/>
              <a:t>Graph a line with the endpoints (-3,-5) (7,2)</a:t>
            </a:r>
          </a:p>
          <a:p>
            <a:r>
              <a:rPr lang="en-US"/>
              <a:t>Provide two ways of writing the equation for a line</a:t>
            </a:r>
          </a:p>
        </p:txBody>
      </p:sp>
      <p:sp>
        <p:nvSpPr>
          <p:cNvPr id="317444" name="Line 4"/>
          <p:cNvSpPr>
            <a:spLocks noChangeShapeType="1"/>
          </p:cNvSpPr>
          <p:nvPr/>
        </p:nvSpPr>
        <p:spPr bwMode="auto">
          <a:xfrm>
            <a:off x="609600" y="2590800"/>
            <a:ext cx="8153400" cy="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dirty="0"/>
              <a:t>Exit Cards:</a:t>
            </a:r>
            <a:r>
              <a:rPr lang="en-US" dirty="0" smtClean="0"/>
              <a:t> Science</a:t>
            </a:r>
            <a:endParaRPr lang="en-US" dirty="0"/>
          </a:p>
        </p:txBody>
      </p:sp>
      <p:sp>
        <p:nvSpPr>
          <p:cNvPr id="317443" name="Rectangle 3"/>
          <p:cNvSpPr>
            <a:spLocks noGrp="1" noChangeArrowheads="1"/>
          </p:cNvSpPr>
          <p:nvPr>
            <p:ph type="body" idx="1"/>
          </p:nvPr>
        </p:nvSpPr>
        <p:spPr>
          <a:xfrm>
            <a:off x="609600" y="1600200"/>
            <a:ext cx="8269288" cy="4532313"/>
          </a:xfrm>
          <a:solidFill>
            <a:srgbClr val="3366FF"/>
          </a:solidFill>
          <a:ln>
            <a:solidFill>
              <a:schemeClr val="tx1"/>
            </a:solidFill>
          </a:ln>
        </p:spPr>
        <p:txBody>
          <a:bodyPr/>
          <a:lstStyle/>
          <a:p>
            <a:pPr>
              <a:buNone/>
            </a:pPr>
            <a:r>
              <a:rPr lang="en-US" dirty="0">
                <a:solidFill>
                  <a:srgbClr val="FFFF00"/>
                </a:solidFill>
              </a:rPr>
              <a:t>Name:</a:t>
            </a:r>
          </a:p>
          <a:p>
            <a:pPr>
              <a:buFontTx/>
              <a:buNone/>
            </a:pPr>
            <a:endParaRPr lang="en-US" dirty="0">
              <a:solidFill>
                <a:srgbClr val="FFFF00"/>
              </a:solidFill>
            </a:endParaRPr>
          </a:p>
          <a:p>
            <a:r>
              <a:rPr lang="en-US" dirty="0" smtClean="0">
                <a:solidFill>
                  <a:srgbClr val="FFFF00"/>
                </a:solidFill>
              </a:rPr>
              <a:t>Draw the earth’s orbit around the sun.</a:t>
            </a:r>
          </a:p>
          <a:p>
            <a:r>
              <a:rPr lang="en-US" dirty="0" smtClean="0">
                <a:solidFill>
                  <a:srgbClr val="FFFF00"/>
                </a:solidFill>
              </a:rPr>
              <a:t>Briefly explain what causes the seasons. Use illustrations if necessary.</a:t>
            </a:r>
          </a:p>
          <a:p>
            <a:r>
              <a:rPr lang="en-US" dirty="0" smtClean="0">
                <a:solidFill>
                  <a:srgbClr val="FFFF00"/>
                </a:solidFill>
              </a:rPr>
              <a:t>How have your opinions about this topic changed?  What questions you still have?</a:t>
            </a:r>
          </a:p>
        </p:txBody>
      </p:sp>
      <p:sp>
        <p:nvSpPr>
          <p:cNvPr id="317444" name="Line 4"/>
          <p:cNvSpPr>
            <a:spLocks noChangeShapeType="1"/>
          </p:cNvSpPr>
          <p:nvPr/>
        </p:nvSpPr>
        <p:spPr bwMode="auto">
          <a:xfrm>
            <a:off x="609600" y="2590800"/>
            <a:ext cx="8153400" cy="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sz="4800"/>
              <a:t>3-2-1 Card</a:t>
            </a:r>
            <a:endParaRPr lang="en-US" sz="4800" i="1"/>
          </a:p>
        </p:txBody>
      </p:sp>
      <p:sp>
        <p:nvSpPr>
          <p:cNvPr id="318467" name="Rectangle 3"/>
          <p:cNvSpPr>
            <a:spLocks noGrp="1" noChangeArrowheads="1"/>
          </p:cNvSpPr>
          <p:nvPr>
            <p:ph type="body" idx="1"/>
          </p:nvPr>
        </p:nvSpPr>
        <p:spPr>
          <a:xfrm>
            <a:off x="838200" y="1600200"/>
            <a:ext cx="7543800" cy="4525963"/>
          </a:xfrm>
          <a:solidFill>
            <a:srgbClr val="CC66FF"/>
          </a:solidFill>
        </p:spPr>
        <p:txBody>
          <a:bodyPr/>
          <a:lstStyle/>
          <a:p>
            <a:pPr>
              <a:buFontTx/>
              <a:buNone/>
            </a:pPr>
            <a:r>
              <a:rPr lang="en-US" dirty="0"/>
              <a:t>Name:</a:t>
            </a:r>
          </a:p>
          <a:p>
            <a:r>
              <a:rPr lang="en-US" sz="4000" b="1" dirty="0"/>
              <a:t>3</a:t>
            </a:r>
            <a:r>
              <a:rPr lang="en-US" dirty="0"/>
              <a:t> </a:t>
            </a:r>
            <a:r>
              <a:rPr lang="en-US" b="1" i="1" dirty="0"/>
              <a:t>things I learned</a:t>
            </a:r>
            <a:r>
              <a:rPr lang="en-US" dirty="0"/>
              <a:t> from the</a:t>
            </a:r>
            <a:r>
              <a:rPr lang="en-US" dirty="0" smtClean="0"/>
              <a:t> addition </a:t>
            </a:r>
            <a:r>
              <a:rPr lang="en-US" dirty="0"/>
              <a:t>lab…</a:t>
            </a:r>
          </a:p>
          <a:p>
            <a:r>
              <a:rPr lang="en-US" sz="4000" b="1" dirty="0"/>
              <a:t>2</a:t>
            </a:r>
            <a:r>
              <a:rPr lang="en-US" dirty="0"/>
              <a:t> </a:t>
            </a:r>
            <a:r>
              <a:rPr lang="en-US" b="1" i="1" dirty="0"/>
              <a:t>questions</a:t>
            </a:r>
            <a:r>
              <a:rPr lang="en-US" dirty="0"/>
              <a:t> I still have about</a:t>
            </a:r>
            <a:r>
              <a:rPr lang="en-US" dirty="0" smtClean="0"/>
              <a:t> addition…</a:t>
            </a:r>
            <a:endParaRPr lang="en-US" dirty="0"/>
          </a:p>
          <a:p>
            <a:r>
              <a:rPr lang="en-US" sz="4000" b="1" dirty="0"/>
              <a:t>1</a:t>
            </a:r>
            <a:r>
              <a:rPr lang="en-US" dirty="0"/>
              <a:t> thing way I see</a:t>
            </a:r>
            <a:r>
              <a:rPr lang="en-US" dirty="0" smtClean="0"/>
              <a:t> addition </a:t>
            </a:r>
            <a:r>
              <a:rPr lang="en-US" dirty="0"/>
              <a:t>working in the world around me….</a:t>
            </a:r>
          </a:p>
        </p:txBody>
      </p:sp>
      <p:sp>
        <p:nvSpPr>
          <p:cNvPr id="318468" name="Line 4"/>
          <p:cNvSpPr>
            <a:spLocks noChangeShapeType="1"/>
          </p:cNvSpPr>
          <p:nvPr/>
        </p:nvSpPr>
        <p:spPr bwMode="auto">
          <a:xfrm>
            <a:off x="1066800" y="2895600"/>
            <a:ext cx="7086600" cy="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65</a:t>
            </a:fld>
            <a:endParaRPr lang="en-US"/>
          </a:p>
        </p:txBody>
      </p:sp>
      <p:pic>
        <p:nvPicPr>
          <p:cNvPr id="5" name="Picture 4" descr="Screen Shot 2012-03-01 at 6.27.07 PM.png"/>
          <p:cNvPicPr>
            <a:picLocks noChangeAspect="1"/>
          </p:cNvPicPr>
          <p:nvPr/>
        </p:nvPicPr>
        <p:blipFill>
          <a:blip r:embed="rId2"/>
          <a:stretch>
            <a:fillRect/>
          </a:stretch>
        </p:blipFill>
        <p:spPr>
          <a:xfrm>
            <a:off x="228600" y="304800"/>
            <a:ext cx="8915400" cy="6949644"/>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66</a:t>
            </a:fld>
            <a:endParaRPr lang="en-US"/>
          </a:p>
        </p:txBody>
      </p:sp>
      <p:pic>
        <p:nvPicPr>
          <p:cNvPr id="5" name="Picture 4" descr="Screen Shot 2012-03-01 at 6.27.47 PM.png"/>
          <p:cNvPicPr>
            <a:picLocks noChangeAspect="1"/>
          </p:cNvPicPr>
          <p:nvPr/>
        </p:nvPicPr>
        <p:blipFill>
          <a:blip r:embed="rId2"/>
          <a:stretch>
            <a:fillRect/>
          </a:stretch>
        </p:blipFill>
        <p:spPr>
          <a:xfrm>
            <a:off x="0" y="0"/>
            <a:ext cx="9677400" cy="688623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67</a:t>
            </a:fld>
            <a:endParaRPr lang="en-US"/>
          </a:p>
        </p:txBody>
      </p:sp>
      <p:pic>
        <p:nvPicPr>
          <p:cNvPr id="5" name="Picture 4" descr="Screen Shot 2012-03-01 at 6.28.36 PM.png"/>
          <p:cNvPicPr>
            <a:picLocks noChangeAspect="1"/>
          </p:cNvPicPr>
          <p:nvPr/>
        </p:nvPicPr>
        <p:blipFill>
          <a:blip r:embed="rId2"/>
          <a:stretch>
            <a:fillRect/>
          </a:stretch>
        </p:blipFill>
        <p:spPr>
          <a:xfrm>
            <a:off x="0" y="0"/>
            <a:ext cx="9372600" cy="7168541"/>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68</a:t>
            </a:fld>
            <a:endParaRPr lang="en-US"/>
          </a:p>
        </p:txBody>
      </p:sp>
      <p:pic>
        <p:nvPicPr>
          <p:cNvPr id="5" name="Picture 4" descr="Screen Shot 2012-03-01 at 6.29.09 PM.png"/>
          <p:cNvPicPr>
            <a:picLocks noChangeAspect="1"/>
          </p:cNvPicPr>
          <p:nvPr/>
        </p:nvPicPr>
        <p:blipFill>
          <a:blip r:embed="rId2"/>
          <a:stretch>
            <a:fillRect/>
          </a:stretch>
        </p:blipFill>
        <p:spPr>
          <a:xfrm>
            <a:off x="0" y="0"/>
            <a:ext cx="9144000" cy="7143078"/>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the Class” Checks</a:t>
            </a:r>
            <a:endParaRPr lang="en-US" dirty="0"/>
          </a:p>
        </p:txBody>
      </p:sp>
      <p:pic>
        <p:nvPicPr>
          <p:cNvPr id="5" name="Content Placeholder 4" descr="MP900145603.JPG"/>
          <p:cNvPicPr>
            <a:picLocks noGrp="1" noChangeAspect="1"/>
          </p:cNvPicPr>
          <p:nvPr>
            <p:ph idx="1"/>
          </p:nvPr>
        </p:nvPicPr>
        <p:blipFill>
          <a:blip r:embed="rId2"/>
          <a:srcRect l="-96425" r="-96425"/>
          <a:stretch>
            <a:fillRect/>
          </a:stretch>
        </p:blipFill>
        <p:spPr>
          <a:xfrm>
            <a:off x="-1905000" y="2133600"/>
            <a:ext cx="6172200" cy="4114800"/>
          </a:xfrm>
        </p:spPr>
      </p:pic>
      <p:sp>
        <p:nvSpPr>
          <p:cNvPr id="4" name="Slide Number Placeholder 3"/>
          <p:cNvSpPr>
            <a:spLocks noGrp="1"/>
          </p:cNvSpPr>
          <p:nvPr>
            <p:ph type="sldNum" sz="quarter" idx="12"/>
          </p:nvPr>
        </p:nvSpPr>
        <p:spPr/>
        <p:txBody>
          <a:bodyPr/>
          <a:lstStyle/>
          <a:p>
            <a:fld id="{3A67998D-6A4A-4436-A978-7BE1655306E7}" type="slidenum">
              <a:rPr lang="en-US" smtClean="0"/>
              <a:pPr/>
              <a:t>69</a:t>
            </a:fld>
            <a:endParaRPr lang="en-US"/>
          </a:p>
        </p:txBody>
      </p:sp>
      <p:sp>
        <p:nvSpPr>
          <p:cNvPr id="6" name="TextBox 5"/>
          <p:cNvSpPr txBox="1"/>
          <p:nvPr/>
        </p:nvSpPr>
        <p:spPr>
          <a:xfrm>
            <a:off x="3124200" y="3200400"/>
            <a:ext cx="4980450" cy="1569660"/>
          </a:xfrm>
          <a:prstGeom prst="rect">
            <a:avLst/>
          </a:prstGeom>
          <a:noFill/>
        </p:spPr>
        <p:txBody>
          <a:bodyPr wrap="none" rtlCol="0">
            <a:spAutoFit/>
          </a:bodyPr>
          <a:lstStyle/>
          <a:p>
            <a:pPr algn="ctr"/>
            <a:r>
              <a:rPr lang="en-US" sz="3200" b="1" dirty="0" smtClean="0">
                <a:solidFill>
                  <a:srgbClr val="008000"/>
                </a:solidFill>
              </a:rPr>
              <a:t>Techniques to use to survey </a:t>
            </a:r>
          </a:p>
          <a:p>
            <a:pPr algn="ctr"/>
            <a:r>
              <a:rPr lang="en-US" sz="3200" b="1" dirty="0" smtClean="0">
                <a:solidFill>
                  <a:srgbClr val="008000"/>
                </a:solidFill>
              </a:rPr>
              <a:t>the entire class</a:t>
            </a:r>
          </a:p>
          <a:p>
            <a:pPr algn="ctr"/>
            <a:r>
              <a:rPr lang="en-US" sz="3200" b="1" dirty="0">
                <a:solidFill>
                  <a:srgbClr val="008000"/>
                </a:solidFill>
              </a:rPr>
              <a:t>f</a:t>
            </a:r>
            <a:r>
              <a:rPr lang="en-US" sz="3200" b="1" dirty="0" smtClean="0">
                <a:solidFill>
                  <a:srgbClr val="008000"/>
                </a:solidFill>
              </a:rPr>
              <a:t>or understanding.</a:t>
            </a:r>
            <a:endParaRPr lang="en-US" sz="3200" b="1" dirty="0">
              <a:solidFill>
                <a:srgbClr val="008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457200" y="274638"/>
            <a:ext cx="7902575" cy="1493837"/>
          </a:xfrm>
        </p:spPr>
        <p:txBody>
          <a:bodyPr/>
          <a:lstStyle/>
          <a:p>
            <a:pPr algn="r"/>
            <a:r>
              <a:rPr lang="en-US" altLang="zh-TW" sz="3200" dirty="0" smtClean="0">
                <a:latin typeface="Comic Sans MS" pitchFamily="-110" charset="0"/>
                <a:ea typeface="新細明體" pitchFamily="-110" charset="-120"/>
                <a:cs typeface="新細明體" pitchFamily="-110" charset="-120"/>
              </a:rPr>
              <a:t/>
            </a:r>
            <a:br>
              <a:rPr lang="en-US" altLang="zh-TW" sz="3200" dirty="0" smtClean="0">
                <a:latin typeface="Comic Sans MS" pitchFamily="-110" charset="0"/>
                <a:ea typeface="新細明體" pitchFamily="-110" charset="-120"/>
                <a:cs typeface="新細明體" pitchFamily="-110" charset="-120"/>
              </a:rPr>
            </a:br>
            <a:r>
              <a:rPr lang="en-US" altLang="zh-TW" sz="3200" dirty="0" smtClean="0">
                <a:latin typeface="Comic Sans MS" pitchFamily="-110" charset="0"/>
                <a:ea typeface="新細明體" pitchFamily="-110" charset="-120"/>
                <a:cs typeface="新細明體" pitchFamily="-110" charset="-120"/>
              </a:rPr>
              <a:t/>
            </a:r>
            <a:br>
              <a:rPr lang="en-US" altLang="zh-TW" sz="3200" dirty="0" smtClean="0">
                <a:latin typeface="Comic Sans MS" pitchFamily="-110" charset="0"/>
                <a:ea typeface="新細明體" pitchFamily="-110" charset="-120"/>
                <a:cs typeface="新細明體" pitchFamily="-110" charset="-120"/>
              </a:rPr>
            </a:br>
            <a:r>
              <a:rPr lang="en-US" altLang="zh-TW" sz="3200" dirty="0" smtClean="0">
                <a:latin typeface="Comic Sans MS" pitchFamily="-110" charset="0"/>
                <a:ea typeface="新細明體" pitchFamily="-110" charset="-120"/>
                <a:cs typeface="新細明體" pitchFamily="-110" charset="-120"/>
              </a:rPr>
              <a:t/>
            </a:r>
            <a:br>
              <a:rPr lang="en-US" altLang="zh-TW" sz="3200" dirty="0" smtClean="0">
                <a:latin typeface="Comic Sans MS" pitchFamily="-110" charset="0"/>
                <a:ea typeface="新細明體" pitchFamily="-110" charset="-120"/>
                <a:cs typeface="新細明體" pitchFamily="-110" charset="-120"/>
              </a:rPr>
            </a:br>
            <a:r>
              <a:rPr lang="en-US" altLang="zh-TW" sz="3200" dirty="0" smtClean="0">
                <a:latin typeface="Comic Sans MS" pitchFamily="-110" charset="0"/>
                <a:ea typeface="新細明體" pitchFamily="-110" charset="-120"/>
                <a:cs typeface="新細明體" pitchFamily="-110" charset="-120"/>
              </a:rPr>
              <a:t/>
            </a:r>
            <a:br>
              <a:rPr lang="en-US" altLang="zh-TW" sz="3200" dirty="0" smtClean="0">
                <a:latin typeface="Comic Sans MS" pitchFamily="-110" charset="0"/>
                <a:ea typeface="新細明體" pitchFamily="-110" charset="-120"/>
                <a:cs typeface="新細明體" pitchFamily="-110" charset="-120"/>
              </a:rPr>
            </a:br>
            <a:r>
              <a:rPr lang="en-US" altLang="zh-TW" sz="3200" dirty="0" smtClean="0">
                <a:latin typeface="Comic Sans MS" pitchFamily="-110" charset="0"/>
                <a:ea typeface="新細明體" pitchFamily="-110" charset="-120"/>
                <a:cs typeface="新細明體" pitchFamily="-110" charset="-120"/>
              </a:rPr>
              <a:t>Differentiated </a:t>
            </a:r>
            <a:br>
              <a:rPr lang="en-US" altLang="zh-TW" sz="3200" dirty="0" smtClean="0">
                <a:latin typeface="Comic Sans MS" pitchFamily="-110" charset="0"/>
                <a:ea typeface="新細明體" pitchFamily="-110" charset="-120"/>
                <a:cs typeface="新細明體" pitchFamily="-110" charset="-120"/>
              </a:rPr>
            </a:br>
            <a:r>
              <a:rPr lang="en-US" altLang="zh-TW" sz="3200" dirty="0" smtClean="0">
                <a:latin typeface="Comic Sans MS" pitchFamily="-110" charset="0"/>
                <a:ea typeface="新細明體" pitchFamily="-110" charset="-120"/>
                <a:cs typeface="新細明體" pitchFamily="-110" charset="-120"/>
              </a:rPr>
              <a:t>Instruction </a:t>
            </a:r>
            <a:br>
              <a:rPr lang="en-US" altLang="zh-TW" sz="3200" dirty="0" smtClean="0">
                <a:latin typeface="Comic Sans MS" pitchFamily="-110" charset="0"/>
                <a:ea typeface="新細明體" pitchFamily="-110" charset="-120"/>
                <a:cs typeface="新細明體" pitchFamily="-110" charset="-120"/>
              </a:rPr>
            </a:br>
            <a:r>
              <a:rPr lang="en-US" altLang="zh-TW" sz="3200" dirty="0" smtClean="0">
                <a:latin typeface="Comic Sans MS" pitchFamily="-110" charset="0"/>
                <a:ea typeface="新細明體" pitchFamily="-110" charset="-120"/>
                <a:cs typeface="新細明體" pitchFamily="-110" charset="-120"/>
              </a:rPr>
              <a:t>Defined</a:t>
            </a:r>
          </a:p>
        </p:txBody>
      </p:sp>
      <p:sp>
        <p:nvSpPr>
          <p:cNvPr id="304131" name="Rectangle 3"/>
          <p:cNvSpPr>
            <a:spLocks noGrp="1" noChangeArrowheads="1"/>
          </p:cNvSpPr>
          <p:nvPr>
            <p:ph type="body" idx="1"/>
          </p:nvPr>
        </p:nvSpPr>
        <p:spPr>
          <a:xfrm>
            <a:off x="533400" y="2971800"/>
            <a:ext cx="8042275" cy="3484563"/>
          </a:xfrm>
          <a:ln w="76200" cmpd="tri">
            <a:solidFill>
              <a:schemeClr val="accent1"/>
            </a:solidFill>
          </a:ln>
        </p:spPr>
        <p:txBody>
          <a:bodyPr/>
          <a:lstStyle/>
          <a:p>
            <a:pPr algn="l">
              <a:lnSpc>
                <a:spcPct val="90000"/>
              </a:lnSpc>
              <a:buNone/>
            </a:pPr>
            <a:r>
              <a:rPr lang="zh-TW" altLang="en-US" sz="2400" dirty="0" smtClean="0">
                <a:latin typeface="Comic Sans MS" pitchFamily="-110" charset="0"/>
                <a:ea typeface="新細明體" pitchFamily="-110" charset="-120"/>
                <a:cs typeface="新細明體" pitchFamily="-110" charset="-120"/>
              </a:rPr>
              <a:t>“</a:t>
            </a:r>
            <a:r>
              <a:rPr lang="en-US" altLang="zh-TW" sz="2400" dirty="0">
                <a:latin typeface="Comic Sans MS" pitchFamily="-110" charset="0"/>
                <a:ea typeface="新細明體" pitchFamily="-110" charset="-120"/>
                <a:cs typeface="新細明體" pitchFamily="-110" charset="-120"/>
              </a:rPr>
              <a:t>Differentiated instruction is a teaching philosophy based on the premise that teachers should adapt instruction to student differences.  Rather than marching students through the curriculum lockstep, teachers should modify their instruction to meet students’ varying readiness levels, learning preferences, and interests.  Therefore, the teacher proactively plans a variety of ways to ‘get at’ and express learning.”</a:t>
            </a:r>
          </a:p>
          <a:p>
            <a:pPr algn="r">
              <a:lnSpc>
                <a:spcPct val="90000"/>
              </a:lnSpc>
            </a:pPr>
            <a:r>
              <a:rPr lang="en-US" altLang="zh-TW" sz="1600" dirty="0">
                <a:latin typeface="Comic Sans MS" pitchFamily="-110" charset="0"/>
                <a:ea typeface="新細明體" pitchFamily="-110" charset="-120"/>
                <a:cs typeface="新細明體" pitchFamily="-110" charset="-120"/>
              </a:rPr>
              <a:t>Carol Ann Tomlinson</a:t>
            </a:r>
          </a:p>
        </p:txBody>
      </p:sp>
      <p:pic>
        <p:nvPicPr>
          <p:cNvPr id="304132" name="Picture 4" descr="BS00554_"/>
          <p:cNvPicPr>
            <a:picLocks noChangeAspect="1" noChangeArrowheads="1"/>
          </p:cNvPicPr>
          <p:nvPr/>
        </p:nvPicPr>
        <p:blipFill>
          <a:blip r:embed="rId2"/>
          <a:srcRect/>
          <a:stretch>
            <a:fillRect/>
          </a:stretch>
        </p:blipFill>
        <p:spPr bwMode="auto">
          <a:xfrm>
            <a:off x="533400" y="171450"/>
            <a:ext cx="2514600" cy="140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3-02-10 at 5.05.43 PM.png"/>
          <p:cNvPicPr>
            <a:picLocks noGrp="1" noChangeAspect="1"/>
          </p:cNvPicPr>
          <p:nvPr>
            <p:ph idx="1"/>
          </p:nvPr>
        </p:nvPicPr>
        <p:blipFill>
          <a:blip r:embed="rId2"/>
          <a:stretch>
            <a:fillRect/>
          </a:stretch>
        </p:blipFill>
        <p:spPr>
          <a:xfrm>
            <a:off x="533400" y="355600"/>
            <a:ext cx="8610600" cy="6502400"/>
          </a:xfrm>
        </p:spPr>
      </p:pic>
      <p:sp>
        <p:nvSpPr>
          <p:cNvPr id="4" name="Slide Number Placeholder 3"/>
          <p:cNvSpPr>
            <a:spLocks noGrp="1"/>
          </p:cNvSpPr>
          <p:nvPr>
            <p:ph type="sldNum" sz="quarter" idx="12"/>
          </p:nvPr>
        </p:nvSpPr>
        <p:spPr/>
        <p:txBody>
          <a:bodyPr/>
          <a:lstStyle/>
          <a:p>
            <a:fld id="{3A67998D-6A4A-4436-A978-7BE1655306E7}"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WB01388_"/>
          <p:cNvPicPr>
            <a:picLocks noChangeAspect="1" noChangeArrowheads="1"/>
          </p:cNvPicPr>
          <p:nvPr/>
        </p:nvPicPr>
        <p:blipFill>
          <a:blip r:embed="rId2">
            <a:lum bright="-90000"/>
          </a:blip>
          <a:srcRect/>
          <a:stretch>
            <a:fillRect/>
          </a:stretch>
        </p:blipFill>
        <p:spPr bwMode="auto">
          <a:xfrm>
            <a:off x="711200" y="5372100"/>
            <a:ext cx="914400" cy="514350"/>
          </a:xfrm>
          <a:prstGeom prst="rect">
            <a:avLst/>
          </a:prstGeom>
          <a:noFill/>
          <a:ln w="9525">
            <a:noFill/>
            <a:miter lim="800000"/>
            <a:headEnd/>
            <a:tailEnd/>
          </a:ln>
        </p:spPr>
      </p:pic>
      <p:sp>
        <p:nvSpPr>
          <p:cNvPr id="31747" name="Rectangle 3"/>
          <p:cNvSpPr>
            <a:spLocks noGrp="1" noChangeArrowheads="1"/>
          </p:cNvSpPr>
          <p:nvPr>
            <p:ph type="title"/>
          </p:nvPr>
        </p:nvSpPr>
        <p:spPr>
          <a:xfrm>
            <a:off x="711200" y="400050"/>
            <a:ext cx="7772400" cy="762000"/>
          </a:xfrm>
          <a:solidFill>
            <a:schemeClr val="accent1"/>
          </a:solidFill>
          <a:ln w="38100">
            <a:solidFill>
              <a:schemeClr val="tx1"/>
            </a:solidFill>
          </a:ln>
        </p:spPr>
        <p:txBody>
          <a:bodyPr/>
          <a:lstStyle/>
          <a:p>
            <a:pPr eaLnBrk="1" hangingPunct="1"/>
            <a:r>
              <a:rPr lang="en-US" sz="4000" b="1">
                <a:latin typeface="Comic Sans MS" pitchFamily="-104" charset="0"/>
              </a:rPr>
              <a:t>Squaring Off</a:t>
            </a:r>
          </a:p>
        </p:txBody>
      </p:sp>
      <p:sp>
        <p:nvSpPr>
          <p:cNvPr id="31748" name="Rectangle 4"/>
          <p:cNvSpPr>
            <a:spLocks noGrp="1" noChangeArrowheads="1"/>
          </p:cNvSpPr>
          <p:nvPr>
            <p:ph type="body" idx="1"/>
          </p:nvPr>
        </p:nvSpPr>
        <p:spPr>
          <a:xfrm>
            <a:off x="406400" y="1314450"/>
            <a:ext cx="8382000" cy="4343400"/>
          </a:xfrm>
          <a:solidFill>
            <a:schemeClr val="accent1"/>
          </a:solidFill>
          <a:ln w="38100">
            <a:solidFill>
              <a:schemeClr val="tx1"/>
            </a:solidFill>
          </a:ln>
        </p:spPr>
        <p:txBody>
          <a:bodyPr/>
          <a:lstStyle/>
          <a:p>
            <a:pPr marL="457200" indent="-457200" eaLnBrk="1" hangingPunct="1">
              <a:lnSpc>
                <a:spcPct val="90000"/>
              </a:lnSpc>
              <a:buFontTx/>
              <a:buNone/>
            </a:pPr>
            <a:r>
              <a:rPr lang="en-US" sz="2800">
                <a:latin typeface="Comic Sans MS" pitchFamily="-104" charset="0"/>
              </a:rPr>
              <a:t>Whole Group Assessment</a:t>
            </a:r>
          </a:p>
          <a:p>
            <a:pPr marL="457200" indent="-457200" eaLnBrk="1" hangingPunct="1">
              <a:lnSpc>
                <a:spcPct val="90000"/>
              </a:lnSpc>
              <a:buFontTx/>
              <a:buNone/>
            </a:pPr>
            <a:r>
              <a:rPr lang="en-US" sz="2000">
                <a:latin typeface="Comic Sans MS" pitchFamily="-104" charset="0"/>
              </a:rPr>
              <a:t>1.  </a:t>
            </a:r>
            <a:r>
              <a:rPr lang="en-US" sz="2400">
                <a:latin typeface="Comic Sans MS" pitchFamily="-104" charset="0"/>
              </a:rPr>
              <a:t>Place a card in each corner of the room with one of the following words or phrases that are effective ways to group according to learner knowledge.</a:t>
            </a:r>
          </a:p>
          <a:p>
            <a:pPr marL="457200" indent="-457200" eaLnBrk="1" hangingPunct="1">
              <a:lnSpc>
                <a:spcPct val="90000"/>
              </a:lnSpc>
              <a:buFontTx/>
              <a:buNone/>
            </a:pPr>
            <a:r>
              <a:rPr lang="en-US" sz="2000">
                <a:latin typeface="Comic Sans MS" pitchFamily="-104" charset="0"/>
              </a:rPr>
              <a:t>Rarely ever     Sometimes       Often        I have it!</a:t>
            </a:r>
          </a:p>
          <a:p>
            <a:pPr marL="457200" indent="-457200" eaLnBrk="1" hangingPunct="1">
              <a:lnSpc>
                <a:spcPct val="90000"/>
              </a:lnSpc>
              <a:buFontTx/>
              <a:buNone/>
            </a:pPr>
            <a:r>
              <a:rPr lang="en-US" sz="2000">
                <a:latin typeface="Comic Sans MS" pitchFamily="-104" charset="0"/>
              </a:rPr>
              <a:t>Dirt road         Paved road      Highway     Yellow brick road</a:t>
            </a:r>
          </a:p>
          <a:p>
            <a:pPr marL="457200" indent="-457200" eaLnBrk="1" hangingPunct="1">
              <a:lnSpc>
                <a:spcPct val="90000"/>
              </a:lnSpc>
              <a:buFontTx/>
              <a:buAutoNum type="arabicPeriod" startAt="2"/>
            </a:pPr>
            <a:r>
              <a:rPr lang="en-US" sz="2400">
                <a:latin typeface="Comic Sans MS" pitchFamily="-104" charset="0"/>
              </a:rPr>
              <a:t>Tell the students to go to the corner of the room that matches their place in the learning journey.</a:t>
            </a:r>
          </a:p>
          <a:p>
            <a:pPr marL="457200" indent="-457200" eaLnBrk="1" hangingPunct="1">
              <a:lnSpc>
                <a:spcPct val="90000"/>
              </a:lnSpc>
              <a:buFontTx/>
              <a:buAutoNum type="arabicPeriod" startAt="2"/>
            </a:pPr>
            <a:r>
              <a:rPr lang="en-US" sz="2400">
                <a:latin typeface="Comic Sans MS" pitchFamily="-104" charset="0"/>
              </a:rPr>
              <a:t>Participants go to the corner that most closely matches their own learning status and discuss what they know about the topic and why they chose to go there.</a:t>
            </a:r>
          </a:p>
        </p:txBody>
      </p:sp>
      <p:pic>
        <p:nvPicPr>
          <p:cNvPr id="31749" name="Picture 5" descr="WB01388_"/>
          <p:cNvPicPr>
            <a:picLocks noChangeAspect="1" noChangeArrowheads="1"/>
          </p:cNvPicPr>
          <p:nvPr/>
        </p:nvPicPr>
        <p:blipFill>
          <a:blip r:embed="rId2"/>
          <a:srcRect/>
          <a:stretch>
            <a:fillRect/>
          </a:stretch>
        </p:blipFill>
        <p:spPr bwMode="auto">
          <a:xfrm>
            <a:off x="1828800" y="5429250"/>
            <a:ext cx="763588" cy="400050"/>
          </a:xfrm>
          <a:prstGeom prst="rect">
            <a:avLst/>
          </a:prstGeom>
          <a:noFill/>
          <a:ln w="9525">
            <a:noFill/>
            <a:miter lim="800000"/>
            <a:headEnd/>
            <a:tailEnd/>
          </a:ln>
        </p:spPr>
      </p:pic>
      <p:pic>
        <p:nvPicPr>
          <p:cNvPr id="31750" name="Picture 6" descr="WB01388_"/>
          <p:cNvPicPr>
            <a:picLocks noChangeAspect="1" noChangeArrowheads="1"/>
          </p:cNvPicPr>
          <p:nvPr/>
        </p:nvPicPr>
        <p:blipFill>
          <a:blip r:embed="rId2"/>
          <a:srcRect/>
          <a:stretch>
            <a:fillRect/>
          </a:stretch>
        </p:blipFill>
        <p:spPr bwMode="auto">
          <a:xfrm>
            <a:off x="7239000" y="5334000"/>
            <a:ext cx="1295400" cy="609600"/>
          </a:xfrm>
          <a:prstGeom prst="rect">
            <a:avLst/>
          </a:prstGeom>
          <a:noFill/>
          <a:ln w="9525">
            <a:noFill/>
            <a:miter lim="800000"/>
            <a:headEnd/>
            <a:tailEnd/>
          </a:ln>
        </p:spPr>
      </p:pic>
      <p:pic>
        <p:nvPicPr>
          <p:cNvPr id="31751" name="Picture 7" descr="WB01388_"/>
          <p:cNvPicPr>
            <a:picLocks noChangeAspect="1" noChangeArrowheads="1"/>
          </p:cNvPicPr>
          <p:nvPr/>
        </p:nvPicPr>
        <p:blipFill>
          <a:blip r:embed="rId2"/>
          <a:srcRect/>
          <a:stretch>
            <a:fillRect/>
          </a:stretch>
        </p:blipFill>
        <p:spPr bwMode="auto">
          <a:xfrm>
            <a:off x="1219200" y="457200"/>
            <a:ext cx="1320800" cy="830263"/>
          </a:xfrm>
          <a:prstGeom prst="rect">
            <a:avLst/>
          </a:prstGeom>
          <a:noFill/>
          <a:ln w="9525">
            <a:noFill/>
            <a:miter lim="800000"/>
            <a:headEnd/>
            <a:tailEnd/>
          </a:ln>
        </p:spPr>
      </p:pic>
      <p:pic>
        <p:nvPicPr>
          <p:cNvPr id="31752" name="Picture 8" descr="WB01388_"/>
          <p:cNvPicPr>
            <a:picLocks noChangeAspect="1" noChangeArrowheads="1"/>
          </p:cNvPicPr>
          <p:nvPr/>
        </p:nvPicPr>
        <p:blipFill>
          <a:blip r:embed="rId2"/>
          <a:srcRect/>
          <a:stretch>
            <a:fillRect/>
          </a:stretch>
        </p:blipFill>
        <p:spPr bwMode="auto">
          <a:xfrm>
            <a:off x="6781800" y="449263"/>
            <a:ext cx="1244600" cy="685800"/>
          </a:xfrm>
          <a:prstGeom prst="rect">
            <a:avLst/>
          </a:prstGeom>
          <a:noFill/>
          <a:ln w="9525">
            <a:noFill/>
            <a:miter lim="800000"/>
            <a:headEnd/>
            <a:tailEnd/>
          </a:ln>
        </p:spPr>
      </p:pic>
      <p:pic>
        <p:nvPicPr>
          <p:cNvPr id="31753" name="Picture 9" descr="WB01388_"/>
          <p:cNvPicPr>
            <a:picLocks noChangeAspect="1" noChangeArrowheads="1"/>
          </p:cNvPicPr>
          <p:nvPr/>
        </p:nvPicPr>
        <p:blipFill>
          <a:blip r:embed="rId2"/>
          <a:srcRect/>
          <a:stretch>
            <a:fillRect/>
          </a:stretch>
        </p:blipFill>
        <p:spPr bwMode="auto">
          <a:xfrm>
            <a:off x="7162800" y="990600"/>
            <a:ext cx="1168400" cy="685800"/>
          </a:xfrm>
          <a:prstGeom prst="rect">
            <a:avLst/>
          </a:prstGeom>
          <a:noFill/>
          <a:ln w="9525">
            <a:noFill/>
            <a:miter lim="800000"/>
            <a:headEnd/>
            <a:tailEnd/>
          </a:ln>
        </p:spPr>
      </p:pic>
      <p:pic>
        <p:nvPicPr>
          <p:cNvPr id="31754" name="Picture 10" descr="WB01388_"/>
          <p:cNvPicPr>
            <a:picLocks noChangeAspect="1" noChangeArrowheads="1"/>
          </p:cNvPicPr>
          <p:nvPr/>
        </p:nvPicPr>
        <p:blipFill>
          <a:blip r:embed="rId2"/>
          <a:srcRect/>
          <a:stretch>
            <a:fillRect/>
          </a:stretch>
        </p:blipFill>
        <p:spPr bwMode="auto">
          <a:xfrm>
            <a:off x="6299200" y="857250"/>
            <a:ext cx="1193800" cy="685800"/>
          </a:xfrm>
          <a:prstGeom prst="rect">
            <a:avLst/>
          </a:prstGeom>
          <a:noFill/>
          <a:ln w="9525">
            <a:noFill/>
            <a:miter lim="800000"/>
            <a:headEnd/>
            <a:tailEnd/>
          </a:ln>
        </p:spPr>
      </p:pic>
      <p:pic>
        <p:nvPicPr>
          <p:cNvPr id="31755" name="Picture 11" descr="WB01388_"/>
          <p:cNvPicPr>
            <a:picLocks noChangeAspect="1" noChangeArrowheads="1"/>
          </p:cNvPicPr>
          <p:nvPr/>
        </p:nvPicPr>
        <p:blipFill>
          <a:blip r:embed="rId2"/>
          <a:srcRect/>
          <a:stretch>
            <a:fillRect/>
          </a:stretch>
        </p:blipFill>
        <p:spPr bwMode="auto">
          <a:xfrm>
            <a:off x="711200" y="228600"/>
            <a:ext cx="1117600" cy="685800"/>
          </a:xfrm>
          <a:prstGeom prst="rect">
            <a:avLst/>
          </a:prstGeom>
          <a:noFill/>
          <a:ln w="9525">
            <a:noFill/>
            <a:miter lim="800000"/>
            <a:headEnd/>
            <a:tailEnd/>
          </a:ln>
        </p:spPr>
      </p:pic>
      <p:pic>
        <p:nvPicPr>
          <p:cNvPr id="31756" name="Picture 12" descr="WB01388_"/>
          <p:cNvPicPr>
            <a:picLocks noChangeAspect="1" noChangeArrowheads="1"/>
          </p:cNvPicPr>
          <p:nvPr/>
        </p:nvPicPr>
        <p:blipFill>
          <a:blip r:embed="rId2"/>
          <a:srcRect/>
          <a:stretch>
            <a:fillRect/>
          </a:stretch>
        </p:blipFill>
        <p:spPr bwMode="auto">
          <a:xfrm>
            <a:off x="6502400" y="5257800"/>
            <a:ext cx="990600" cy="571500"/>
          </a:xfrm>
          <a:prstGeom prst="rect">
            <a:avLst/>
          </a:prstGeom>
          <a:noFill/>
          <a:ln w="9525">
            <a:noFill/>
            <a:miter lim="800000"/>
            <a:headEnd/>
            <a:tailEnd/>
          </a:ln>
        </p:spPr>
      </p:pic>
      <p:sp>
        <p:nvSpPr>
          <p:cNvPr id="31757" name="Text Box 13"/>
          <p:cNvSpPr txBox="1">
            <a:spLocks noChangeArrowheads="1"/>
          </p:cNvSpPr>
          <p:nvPr/>
        </p:nvSpPr>
        <p:spPr bwMode="auto">
          <a:xfrm>
            <a:off x="914400" y="5943600"/>
            <a:ext cx="7721600" cy="517525"/>
          </a:xfrm>
          <a:prstGeom prst="rect">
            <a:avLst/>
          </a:prstGeom>
          <a:noFill/>
          <a:ln w="9525">
            <a:noFill/>
            <a:miter lim="800000"/>
            <a:headEnd/>
            <a:tailEnd/>
          </a:ln>
        </p:spPr>
        <p:txBody>
          <a:bodyPr>
            <a:prstTxWarp prst="textNoShape">
              <a:avLst/>
            </a:prstTxWarp>
            <a:spAutoFit/>
          </a:bodyPr>
          <a:lstStyle/>
          <a:p>
            <a:pPr>
              <a:spcBef>
                <a:spcPct val="50000"/>
              </a:spcBef>
            </a:pPr>
            <a:r>
              <a:rPr lang="en-US" sz="1400">
                <a:latin typeface="Tempus Sans ITC" pitchFamily="82" charset="0"/>
              </a:rPr>
              <a:t> </a:t>
            </a:r>
            <a:r>
              <a:rPr lang="en-US" sz="1400">
                <a:latin typeface="Times New Roman" pitchFamily="-104" charset="0"/>
              </a:rPr>
              <a:t>Gregory, G.H. &amp; Chapman, C. (2001).  </a:t>
            </a:r>
            <a:r>
              <a:rPr lang="en-US" sz="1400" u="sng">
                <a:latin typeface="Times New Roman" pitchFamily="-104" charset="0"/>
              </a:rPr>
              <a:t>Differentiated Instructional Strategies:  One Size Doesn’t Fit All</a:t>
            </a:r>
            <a:r>
              <a:rPr lang="en-US" sz="1400">
                <a:latin typeface="Times New Roman" pitchFamily="-104" charset="0"/>
              </a:rPr>
              <a:t>.  Thousand Oaks CA:  Corwin Press.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6146800" cy="925512"/>
          </a:xfrm>
          <a:solidFill>
            <a:schemeClr val="accent1"/>
          </a:solidFill>
          <a:ln w="38100">
            <a:solidFill>
              <a:schemeClr val="tx1"/>
            </a:solidFill>
          </a:ln>
        </p:spPr>
        <p:txBody>
          <a:bodyPr/>
          <a:lstStyle/>
          <a:p>
            <a:pPr eaLnBrk="1" hangingPunct="1"/>
            <a:r>
              <a:rPr lang="en-US" sz="3600" b="1">
                <a:latin typeface="Comic Sans MS" pitchFamily="-104" charset="0"/>
              </a:rPr>
              <a:t>Yes/No Cards</a:t>
            </a:r>
          </a:p>
        </p:txBody>
      </p:sp>
      <p:sp>
        <p:nvSpPr>
          <p:cNvPr id="32771" name="Rectangle 3"/>
          <p:cNvSpPr>
            <a:spLocks noGrp="1" noChangeArrowheads="1"/>
          </p:cNvSpPr>
          <p:nvPr>
            <p:ph type="body" idx="1"/>
          </p:nvPr>
        </p:nvSpPr>
        <p:spPr>
          <a:xfrm>
            <a:off x="685800" y="1371600"/>
            <a:ext cx="7772400" cy="4800600"/>
          </a:xfrm>
          <a:solidFill>
            <a:schemeClr val="accent1"/>
          </a:solidFill>
          <a:ln w="38100">
            <a:solidFill>
              <a:schemeClr val="tx1"/>
            </a:solidFill>
          </a:ln>
        </p:spPr>
        <p:txBody>
          <a:bodyPr>
            <a:normAutofit lnSpcReduction="10000"/>
          </a:bodyPr>
          <a:lstStyle/>
          <a:p>
            <a:pPr marL="457200" indent="-457200" eaLnBrk="1" hangingPunct="1"/>
            <a:r>
              <a:rPr lang="en-US" sz="2400">
                <a:latin typeface="Comic Sans MS" pitchFamily="-104" charset="0"/>
              </a:rPr>
              <a:t>Using a 4x6 index card the student writes </a:t>
            </a:r>
            <a:r>
              <a:rPr lang="en-US" sz="2400" b="1">
                <a:latin typeface="Comic Sans MS" pitchFamily="-104" charset="0"/>
              </a:rPr>
              <a:t>YES</a:t>
            </a:r>
            <a:r>
              <a:rPr lang="en-US" sz="2400">
                <a:latin typeface="Comic Sans MS" pitchFamily="-104" charset="0"/>
              </a:rPr>
              <a:t> on one side and </a:t>
            </a:r>
            <a:r>
              <a:rPr lang="en-US" sz="2400" b="1">
                <a:latin typeface="Comic Sans MS" pitchFamily="-104" charset="0"/>
              </a:rPr>
              <a:t>NO</a:t>
            </a:r>
            <a:r>
              <a:rPr lang="en-US" sz="2400">
                <a:latin typeface="Comic Sans MS" pitchFamily="-104" charset="0"/>
              </a:rPr>
              <a:t> on the other.</a:t>
            </a:r>
          </a:p>
          <a:p>
            <a:pPr marL="457200" indent="-457200" eaLnBrk="1" hangingPunct="1"/>
            <a:r>
              <a:rPr lang="en-US" sz="2400">
                <a:latin typeface="Comic Sans MS" pitchFamily="-104" charset="0"/>
              </a:rPr>
              <a:t>When a question is asked the students hold up </a:t>
            </a:r>
            <a:r>
              <a:rPr lang="en-US" sz="2400" b="1">
                <a:latin typeface="Comic Sans MS" pitchFamily="-104" charset="0"/>
              </a:rPr>
              <a:t>YES</a:t>
            </a:r>
            <a:r>
              <a:rPr lang="en-US" sz="2400">
                <a:latin typeface="Comic Sans MS" pitchFamily="-104" charset="0"/>
              </a:rPr>
              <a:t> or </a:t>
            </a:r>
            <a:r>
              <a:rPr lang="en-US" sz="2400" b="1">
                <a:latin typeface="Comic Sans MS" pitchFamily="-104" charset="0"/>
              </a:rPr>
              <a:t>NO</a:t>
            </a:r>
            <a:r>
              <a:rPr lang="en-US" sz="2400">
                <a:latin typeface="Comic Sans MS" pitchFamily="-104" charset="0"/>
              </a:rPr>
              <a:t>.</a:t>
            </a:r>
          </a:p>
          <a:p>
            <a:pPr marL="457200" indent="-457200" eaLnBrk="1" hangingPunct="1">
              <a:buFontTx/>
              <a:buAutoNum type="arabicPeriod"/>
            </a:pPr>
            <a:r>
              <a:rPr lang="en-US" sz="2400">
                <a:latin typeface="Comic Sans MS" pitchFamily="-104" charset="0"/>
              </a:rPr>
              <a:t>Ask the students if they know the following vocabulary words and what they mean.</a:t>
            </a:r>
          </a:p>
          <a:p>
            <a:pPr marL="457200" indent="-457200" eaLnBrk="1" hangingPunct="1">
              <a:buFontTx/>
              <a:buAutoNum type="arabicPeriod"/>
            </a:pPr>
            <a:r>
              <a:rPr lang="en-US" sz="2400">
                <a:latin typeface="Comic Sans MS" pitchFamily="-104" charset="0"/>
              </a:rPr>
              <a:t>Call out a word. If a student is holding a </a:t>
            </a:r>
            <a:r>
              <a:rPr lang="en-US" sz="2400" b="1">
                <a:latin typeface="Comic Sans MS" pitchFamily="-104" charset="0"/>
              </a:rPr>
              <a:t>YES </a:t>
            </a:r>
            <a:r>
              <a:rPr lang="en-US" sz="2400">
                <a:latin typeface="Comic Sans MS" pitchFamily="-104" charset="0"/>
              </a:rPr>
              <a:t>they may be called on to give the correct answer.</a:t>
            </a:r>
          </a:p>
          <a:p>
            <a:pPr marL="457200" indent="-457200" eaLnBrk="1" hangingPunct="1">
              <a:buFontTx/>
              <a:buAutoNum type="arabicPeriod"/>
            </a:pPr>
            <a:r>
              <a:rPr lang="en-US" sz="2400">
                <a:latin typeface="Comic Sans MS" pitchFamily="-104" charset="0"/>
              </a:rPr>
              <a:t>Remind them that if they don’t know the words it is OK because they will be learning them.</a:t>
            </a:r>
          </a:p>
          <a:p>
            <a:pPr marL="457200" indent="-457200" eaLnBrk="1" hangingPunct="1">
              <a:buFontTx/>
              <a:buAutoNum type="arabicPeriod"/>
            </a:pPr>
            <a:r>
              <a:rPr lang="en-US" sz="2400">
                <a:latin typeface="Comic Sans MS" pitchFamily="-104" charset="0"/>
              </a:rPr>
              <a:t>You can do the same thing with conceptual ideas, etc.</a:t>
            </a:r>
            <a:endParaRPr lang="en-US" sz="2400" b="1">
              <a:latin typeface="Comic Sans MS" pitchFamily="-104" charset="0"/>
            </a:endParaRPr>
          </a:p>
        </p:txBody>
      </p:sp>
      <p:sp>
        <p:nvSpPr>
          <p:cNvPr id="32772" name="Text Box 4"/>
          <p:cNvSpPr txBox="1">
            <a:spLocks noChangeArrowheads="1"/>
          </p:cNvSpPr>
          <p:nvPr/>
        </p:nvSpPr>
        <p:spPr bwMode="auto">
          <a:xfrm>
            <a:off x="7315200" y="304800"/>
            <a:ext cx="1447800" cy="495300"/>
          </a:xfrm>
          <a:prstGeom prst="rect">
            <a:avLst/>
          </a:prstGeom>
          <a:solidFill>
            <a:schemeClr val="accent1"/>
          </a:solidFill>
          <a:ln w="38100">
            <a:solidFill>
              <a:schemeClr val="tx1"/>
            </a:solidFill>
            <a:miter lim="800000"/>
            <a:headEnd/>
            <a:tailEnd/>
          </a:ln>
        </p:spPr>
        <p:txBody>
          <a:bodyPr>
            <a:prstTxWarp prst="textNoShape">
              <a:avLst/>
            </a:prstTxWarp>
            <a:spAutoFit/>
          </a:bodyPr>
          <a:lstStyle/>
          <a:p>
            <a:pPr algn="ctr">
              <a:spcBef>
                <a:spcPct val="50000"/>
              </a:spcBef>
            </a:pPr>
            <a:r>
              <a:rPr lang="en-US" sz="2400" b="1">
                <a:latin typeface="Comic Sans MS" pitchFamily="-104" charset="0"/>
              </a:rPr>
              <a:t>YES</a:t>
            </a:r>
          </a:p>
        </p:txBody>
      </p:sp>
      <p:sp>
        <p:nvSpPr>
          <p:cNvPr id="32773" name="Text Box 5"/>
          <p:cNvSpPr txBox="1">
            <a:spLocks noChangeArrowheads="1"/>
          </p:cNvSpPr>
          <p:nvPr/>
        </p:nvSpPr>
        <p:spPr bwMode="auto">
          <a:xfrm>
            <a:off x="7620000" y="742950"/>
            <a:ext cx="939800" cy="495300"/>
          </a:xfrm>
          <a:prstGeom prst="rect">
            <a:avLst/>
          </a:prstGeom>
          <a:solidFill>
            <a:schemeClr val="accent1"/>
          </a:solidFill>
          <a:ln w="38100">
            <a:solidFill>
              <a:schemeClr val="tx1"/>
            </a:solidFill>
            <a:miter lim="800000"/>
            <a:headEnd/>
            <a:tailEnd/>
          </a:ln>
        </p:spPr>
        <p:txBody>
          <a:bodyPr>
            <a:prstTxWarp prst="textNoShape">
              <a:avLst/>
            </a:prstTxWarp>
            <a:spAutoFit/>
          </a:bodyPr>
          <a:lstStyle/>
          <a:p>
            <a:pPr algn="ctr">
              <a:spcBef>
                <a:spcPct val="50000"/>
              </a:spcBef>
            </a:pPr>
            <a:r>
              <a:rPr lang="en-US" sz="2400" b="1">
                <a:latin typeface="Comic Sans MS" pitchFamily="-104" charset="0"/>
              </a:rPr>
              <a:t>NO</a:t>
            </a:r>
          </a:p>
        </p:txBody>
      </p:sp>
      <p:sp>
        <p:nvSpPr>
          <p:cNvPr id="32774" name="Text Box 6"/>
          <p:cNvSpPr txBox="1">
            <a:spLocks noChangeArrowheads="1"/>
          </p:cNvSpPr>
          <p:nvPr/>
        </p:nvSpPr>
        <p:spPr bwMode="auto">
          <a:xfrm>
            <a:off x="304800" y="6229350"/>
            <a:ext cx="8432800" cy="1155700"/>
          </a:xfrm>
          <a:prstGeom prst="rect">
            <a:avLst/>
          </a:prstGeom>
          <a:noFill/>
          <a:ln w="9525">
            <a:noFill/>
            <a:miter lim="800000"/>
            <a:headEnd/>
            <a:tailEnd/>
          </a:ln>
        </p:spPr>
        <p:txBody>
          <a:bodyPr>
            <a:prstTxWarp prst="textNoShape">
              <a:avLst/>
            </a:prstTxWarp>
            <a:spAutoFit/>
          </a:bodyPr>
          <a:lstStyle/>
          <a:p>
            <a:pPr>
              <a:spcBef>
                <a:spcPct val="50000"/>
              </a:spcBef>
            </a:pPr>
            <a:r>
              <a:rPr lang="en-US" sz="1400">
                <a:latin typeface="Comic Sans MS" pitchFamily="-104" charset="0"/>
              </a:rPr>
              <a:t>Gregory, G.H. &amp; Chapman, C. (2001).  </a:t>
            </a:r>
            <a:r>
              <a:rPr lang="en-US" sz="1400" u="sng">
                <a:latin typeface="Comic Sans MS" pitchFamily="-104" charset="0"/>
              </a:rPr>
              <a:t>Differentiated Instructional Strategies:  One Size Doesn’t Fit All</a:t>
            </a:r>
            <a:r>
              <a:rPr lang="en-US" sz="1400">
                <a:latin typeface="Comic Sans MS" pitchFamily="-104" charset="0"/>
              </a:rPr>
              <a:t>.  Thousand Oaks CA:  Corwin Press.</a:t>
            </a:r>
          </a:p>
          <a:p>
            <a:pPr>
              <a:spcBef>
                <a:spcPct val="50000"/>
              </a:spcBef>
            </a:pPr>
            <a:endParaRPr lang="en-US" sz="1400">
              <a:latin typeface="Comic Sans MS" pitchFamily="-104" charset="0"/>
            </a:endParaRPr>
          </a:p>
          <a:p>
            <a:pPr>
              <a:spcBef>
                <a:spcPct val="50000"/>
              </a:spcBef>
            </a:pPr>
            <a:endParaRPr lang="en-US" sz="1400">
              <a:latin typeface="Tempus Sans ITC" pitchFamily="82" charset="0"/>
            </a:endParaRPr>
          </a:p>
        </p:txBody>
      </p:sp>
      <p:pic>
        <p:nvPicPr>
          <p:cNvPr id="32775" name="Picture 7" descr="PE01923_"/>
          <p:cNvPicPr>
            <a:picLocks noChangeAspect="1" noChangeArrowheads="1"/>
          </p:cNvPicPr>
          <p:nvPr/>
        </p:nvPicPr>
        <p:blipFill>
          <a:blip r:embed="rId2"/>
          <a:srcRect/>
          <a:stretch>
            <a:fillRect/>
          </a:stretch>
        </p:blipFill>
        <p:spPr bwMode="auto">
          <a:xfrm>
            <a:off x="7416800" y="2438400"/>
            <a:ext cx="17272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6019800" y="4267200"/>
            <a:ext cx="2667000" cy="15240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3795" name="Oval 3"/>
          <p:cNvSpPr>
            <a:spLocks noChangeArrowheads="1"/>
          </p:cNvSpPr>
          <p:nvPr/>
        </p:nvSpPr>
        <p:spPr bwMode="auto">
          <a:xfrm>
            <a:off x="3124200" y="4267200"/>
            <a:ext cx="2743200" cy="15240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3796" name="Oval 4"/>
          <p:cNvSpPr>
            <a:spLocks noChangeArrowheads="1"/>
          </p:cNvSpPr>
          <p:nvPr/>
        </p:nvSpPr>
        <p:spPr bwMode="auto">
          <a:xfrm>
            <a:off x="685800" y="4267200"/>
            <a:ext cx="2057400" cy="15240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3797" name="Rectangle 5"/>
          <p:cNvSpPr>
            <a:spLocks noGrp="1" noChangeArrowheads="1"/>
          </p:cNvSpPr>
          <p:nvPr>
            <p:ph type="title"/>
          </p:nvPr>
        </p:nvSpPr>
        <p:spPr>
          <a:xfrm>
            <a:off x="457200" y="274638"/>
            <a:ext cx="8229600" cy="868362"/>
          </a:xfrm>
          <a:solidFill>
            <a:schemeClr val="accent1"/>
          </a:solidFill>
          <a:ln w="38100">
            <a:solidFill>
              <a:schemeClr val="tx1"/>
            </a:solidFill>
          </a:ln>
        </p:spPr>
        <p:txBody>
          <a:bodyPr/>
          <a:lstStyle/>
          <a:p>
            <a:pPr eaLnBrk="1" hangingPunct="1"/>
            <a:r>
              <a:rPr lang="en-US" sz="4000" b="1">
                <a:latin typeface="Comic Sans MS" pitchFamily="-104" charset="0"/>
              </a:rPr>
              <a:t>Thumb It!</a:t>
            </a:r>
          </a:p>
        </p:txBody>
      </p:sp>
      <p:sp>
        <p:nvSpPr>
          <p:cNvPr id="33798" name="Rectangle 6"/>
          <p:cNvSpPr>
            <a:spLocks noGrp="1" noChangeArrowheads="1"/>
          </p:cNvSpPr>
          <p:nvPr>
            <p:ph type="body" idx="1"/>
          </p:nvPr>
        </p:nvSpPr>
        <p:spPr>
          <a:xfrm>
            <a:off x="457200" y="1314450"/>
            <a:ext cx="8382000" cy="4514850"/>
          </a:xfrm>
          <a:noFill/>
          <a:ln w="38100">
            <a:solidFill>
              <a:schemeClr val="tx1"/>
            </a:solidFill>
          </a:ln>
        </p:spPr>
        <p:txBody>
          <a:bodyPr/>
          <a:lstStyle/>
          <a:p>
            <a:pPr eaLnBrk="1" hangingPunct="1"/>
            <a:r>
              <a:rPr lang="en-US" sz="2800">
                <a:latin typeface="Comic Sans MS" pitchFamily="-104" charset="0"/>
              </a:rPr>
              <a:t>Have students respond with the position of their thumb to get an assessment of what their current understanding of a topic being studied.</a:t>
            </a:r>
          </a:p>
          <a:p>
            <a:pPr eaLnBrk="1" hangingPunct="1"/>
            <a:r>
              <a:rPr lang="en-US" sz="2800">
                <a:latin typeface="Comic Sans MS" pitchFamily="-104" charset="0"/>
              </a:rPr>
              <a:t>Where I am now in my understanding of ______?</a:t>
            </a:r>
          </a:p>
          <a:p>
            <a:pPr eaLnBrk="1" hangingPunct="1"/>
            <a:endParaRPr lang="en-US" sz="2800">
              <a:latin typeface="Comic Sans MS" pitchFamily="-104" charset="0"/>
            </a:endParaRPr>
          </a:p>
          <a:p>
            <a:pPr eaLnBrk="1" hangingPunct="1">
              <a:buFontTx/>
              <a:buNone/>
            </a:pPr>
            <a:r>
              <a:rPr lang="en-US" sz="3600" b="1">
                <a:latin typeface="Comic Sans MS" pitchFamily="-104" charset="0"/>
              </a:rPr>
              <a:t>   Up    	Sideways   	   Down</a:t>
            </a:r>
          </a:p>
          <a:p>
            <a:pPr eaLnBrk="1" hangingPunct="1">
              <a:buFontTx/>
              <a:buNone/>
            </a:pPr>
            <a:r>
              <a:rPr lang="en-US" sz="2000">
                <a:latin typeface="Comic Sans MS" pitchFamily="-104" charset="0"/>
              </a:rPr>
              <a:t>      I know a lot         	    I know some 	   I know very little</a:t>
            </a:r>
          </a:p>
        </p:txBody>
      </p:sp>
      <p:pic>
        <p:nvPicPr>
          <p:cNvPr id="33799" name="Picture 7" descr="BD05036_"/>
          <p:cNvPicPr>
            <a:picLocks noChangeAspect="1" noChangeArrowheads="1"/>
          </p:cNvPicPr>
          <p:nvPr/>
        </p:nvPicPr>
        <p:blipFill>
          <a:blip r:embed="rId2"/>
          <a:srcRect/>
          <a:stretch>
            <a:fillRect/>
          </a:stretch>
        </p:blipFill>
        <p:spPr bwMode="auto">
          <a:xfrm>
            <a:off x="6807200" y="0"/>
            <a:ext cx="1357313" cy="1271588"/>
          </a:xfrm>
          <a:prstGeom prst="rect">
            <a:avLst/>
          </a:prstGeom>
          <a:noFill/>
          <a:ln w="9525">
            <a:noFill/>
            <a:miter lim="800000"/>
            <a:headEnd/>
            <a:tailEnd/>
          </a:ln>
        </p:spPr>
      </p:pic>
      <p:sp>
        <p:nvSpPr>
          <p:cNvPr id="33800" name="Text Box 8"/>
          <p:cNvSpPr txBox="1">
            <a:spLocks noChangeArrowheads="1"/>
          </p:cNvSpPr>
          <p:nvPr/>
        </p:nvSpPr>
        <p:spPr bwMode="auto">
          <a:xfrm>
            <a:off x="609600" y="5943600"/>
            <a:ext cx="8534400" cy="1155700"/>
          </a:xfrm>
          <a:prstGeom prst="rect">
            <a:avLst/>
          </a:prstGeom>
          <a:noFill/>
          <a:ln w="9525">
            <a:noFill/>
            <a:miter lim="800000"/>
            <a:headEnd/>
            <a:tailEnd/>
          </a:ln>
        </p:spPr>
        <p:txBody>
          <a:bodyPr>
            <a:prstTxWarp prst="textNoShape">
              <a:avLst/>
            </a:prstTxWarp>
            <a:spAutoFit/>
          </a:bodyPr>
          <a:lstStyle/>
          <a:p>
            <a:pPr>
              <a:spcBef>
                <a:spcPct val="50000"/>
              </a:spcBef>
            </a:pPr>
            <a:r>
              <a:rPr lang="en-US" sz="1400">
                <a:latin typeface="Comic Sans MS" pitchFamily="-104" charset="0"/>
              </a:rPr>
              <a:t>Gregory, G.H. &amp; Chapman, C. (2001).  </a:t>
            </a:r>
            <a:r>
              <a:rPr lang="en-US" sz="1400" u="sng">
                <a:latin typeface="Comic Sans MS" pitchFamily="-104" charset="0"/>
              </a:rPr>
              <a:t>Differentiated Instructional Strategies:  One Size Doesn’t Fit All</a:t>
            </a:r>
            <a:r>
              <a:rPr lang="en-US" sz="1400">
                <a:latin typeface="Comic Sans MS" pitchFamily="-104" charset="0"/>
              </a:rPr>
              <a:t>.  Thousand Oaks CA:  Corwin Press.</a:t>
            </a:r>
          </a:p>
          <a:p>
            <a:pPr>
              <a:spcBef>
                <a:spcPct val="50000"/>
              </a:spcBef>
            </a:pPr>
            <a:endParaRPr lang="en-US" sz="1400">
              <a:latin typeface="Comic Sans MS" pitchFamily="-104" charset="0"/>
            </a:endParaRPr>
          </a:p>
          <a:p>
            <a:pPr>
              <a:spcBef>
                <a:spcPct val="50000"/>
              </a:spcBef>
            </a:pPr>
            <a:endParaRPr lang="en-US" sz="1400">
              <a:latin typeface="Tempus Sans ITC" pitchFamily="82"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590550"/>
          </a:xfrm>
          <a:solidFill>
            <a:schemeClr val="accent1"/>
          </a:solidFill>
          <a:ln w="38100">
            <a:solidFill>
              <a:schemeClr val="tx1"/>
            </a:solidFill>
          </a:ln>
        </p:spPr>
        <p:txBody>
          <a:bodyPr>
            <a:normAutofit fontScale="90000"/>
          </a:bodyPr>
          <a:lstStyle/>
          <a:p>
            <a:pPr eaLnBrk="1" hangingPunct="1"/>
            <a:r>
              <a:rPr lang="en-US" b="1">
                <a:latin typeface="Comic Sans MS" pitchFamily="-104" charset="0"/>
              </a:rPr>
              <a:t>Fist of Five</a:t>
            </a:r>
          </a:p>
        </p:txBody>
      </p:sp>
      <p:sp>
        <p:nvSpPr>
          <p:cNvPr id="34819" name="Rectangle 3"/>
          <p:cNvSpPr>
            <a:spLocks noGrp="1" noChangeArrowheads="1"/>
          </p:cNvSpPr>
          <p:nvPr>
            <p:ph type="body" idx="1"/>
          </p:nvPr>
        </p:nvSpPr>
        <p:spPr>
          <a:xfrm>
            <a:off x="685800" y="1371600"/>
            <a:ext cx="7772400" cy="4724400"/>
          </a:xfrm>
          <a:solidFill>
            <a:schemeClr val="accent1"/>
          </a:solidFill>
          <a:ln w="38100">
            <a:solidFill>
              <a:schemeClr val="tx1"/>
            </a:solidFill>
          </a:ln>
        </p:spPr>
        <p:txBody>
          <a:bodyPr/>
          <a:lstStyle/>
          <a:p>
            <a:pPr marL="457200" indent="-457200" eaLnBrk="1" hangingPunct="1">
              <a:lnSpc>
                <a:spcPct val="90000"/>
              </a:lnSpc>
              <a:buFontTx/>
              <a:buNone/>
            </a:pPr>
            <a:r>
              <a:rPr lang="en-US" sz="2400" b="1">
                <a:latin typeface="Comic Sans MS" pitchFamily="-104" charset="0"/>
              </a:rPr>
              <a:t>Show the number of fingers on a scale, with 1 being lowest and 5 the highest.</a:t>
            </a:r>
          </a:p>
          <a:p>
            <a:pPr marL="457200" indent="-457200" eaLnBrk="1" hangingPunct="1">
              <a:lnSpc>
                <a:spcPct val="90000"/>
              </a:lnSpc>
              <a:buFontTx/>
              <a:buNone/>
            </a:pPr>
            <a:endParaRPr lang="en-US" sz="2400" b="1">
              <a:latin typeface="Comic Sans MS" pitchFamily="-104" charset="0"/>
            </a:endParaRPr>
          </a:p>
          <a:p>
            <a:pPr marL="457200" indent="-457200" eaLnBrk="1" hangingPunct="1">
              <a:lnSpc>
                <a:spcPct val="90000"/>
              </a:lnSpc>
              <a:buFontTx/>
              <a:buNone/>
            </a:pPr>
            <a:r>
              <a:rPr lang="en-US" sz="2400" b="1">
                <a:latin typeface="Comic Sans MS" pitchFamily="-104" charset="0"/>
              </a:rPr>
              <a:t>Ask, How well do you feel you know this information?</a:t>
            </a:r>
          </a:p>
          <a:p>
            <a:pPr marL="457200" indent="-457200" eaLnBrk="1" hangingPunct="1">
              <a:lnSpc>
                <a:spcPct val="90000"/>
              </a:lnSpc>
              <a:buFontTx/>
              <a:buAutoNum type="arabicPeriod" startAt="5"/>
            </a:pPr>
            <a:r>
              <a:rPr lang="en-US" sz="2400" b="1">
                <a:latin typeface="Comic Sans MS" pitchFamily="-104" charset="0"/>
              </a:rPr>
              <a:t>I know it so well I could explain it to anyone.</a:t>
            </a:r>
          </a:p>
          <a:p>
            <a:pPr marL="457200" indent="-457200" eaLnBrk="1" hangingPunct="1">
              <a:lnSpc>
                <a:spcPct val="90000"/>
              </a:lnSpc>
              <a:buFontTx/>
              <a:buAutoNum type="arabicPeriod" startAt="4"/>
            </a:pPr>
            <a:r>
              <a:rPr lang="en-US" sz="2400" b="1">
                <a:latin typeface="Comic Sans MS" pitchFamily="-104" charset="0"/>
              </a:rPr>
              <a:t>I can do it alone.</a:t>
            </a:r>
          </a:p>
          <a:p>
            <a:pPr marL="457200" indent="-457200" eaLnBrk="1" hangingPunct="1">
              <a:lnSpc>
                <a:spcPct val="90000"/>
              </a:lnSpc>
              <a:buFontTx/>
              <a:buAutoNum type="arabicPeriod" startAt="3"/>
            </a:pPr>
            <a:r>
              <a:rPr lang="en-US" sz="2400" b="1">
                <a:latin typeface="Comic Sans MS" pitchFamily="-104" charset="0"/>
              </a:rPr>
              <a:t>I need some help.</a:t>
            </a:r>
          </a:p>
          <a:p>
            <a:pPr marL="457200" indent="-457200" eaLnBrk="1" hangingPunct="1">
              <a:lnSpc>
                <a:spcPct val="90000"/>
              </a:lnSpc>
              <a:buFontTx/>
              <a:buAutoNum type="arabicPeriod" startAt="2"/>
            </a:pPr>
            <a:r>
              <a:rPr lang="en-US" sz="2400" b="1">
                <a:latin typeface="Comic Sans MS" pitchFamily="-104" charset="0"/>
              </a:rPr>
              <a:t>I could use more practice.</a:t>
            </a:r>
          </a:p>
          <a:p>
            <a:pPr marL="457200" indent="-457200" eaLnBrk="1" hangingPunct="1">
              <a:lnSpc>
                <a:spcPct val="90000"/>
              </a:lnSpc>
              <a:buFontTx/>
              <a:buNone/>
            </a:pPr>
            <a:r>
              <a:rPr lang="en-US" sz="2400" b="1">
                <a:latin typeface="Comic Sans MS" pitchFamily="-104" charset="0"/>
              </a:rPr>
              <a:t>1. I am only beginning.</a:t>
            </a:r>
          </a:p>
        </p:txBody>
      </p:sp>
      <p:pic>
        <p:nvPicPr>
          <p:cNvPr id="34820" name="Picture 4" descr="NA02125_"/>
          <p:cNvPicPr>
            <a:picLocks noChangeAspect="1" noChangeArrowheads="1"/>
          </p:cNvPicPr>
          <p:nvPr/>
        </p:nvPicPr>
        <p:blipFill>
          <a:blip r:embed="rId2"/>
          <a:srcRect/>
          <a:stretch>
            <a:fillRect/>
          </a:stretch>
        </p:blipFill>
        <p:spPr bwMode="auto">
          <a:xfrm>
            <a:off x="6908800" y="285750"/>
            <a:ext cx="1619250" cy="1085850"/>
          </a:xfrm>
          <a:prstGeom prst="rect">
            <a:avLst/>
          </a:prstGeom>
          <a:noFill/>
          <a:ln w="9525">
            <a:noFill/>
            <a:miter lim="800000"/>
            <a:headEnd/>
            <a:tailEnd/>
          </a:ln>
        </p:spPr>
      </p:pic>
      <p:pic>
        <p:nvPicPr>
          <p:cNvPr id="34821" name="Picture 5" descr="NA02125_"/>
          <p:cNvPicPr>
            <a:picLocks noChangeAspect="1" noChangeArrowheads="1"/>
          </p:cNvPicPr>
          <p:nvPr/>
        </p:nvPicPr>
        <p:blipFill>
          <a:blip r:embed="rId2"/>
          <a:srcRect/>
          <a:stretch>
            <a:fillRect/>
          </a:stretch>
        </p:blipFill>
        <p:spPr bwMode="auto">
          <a:xfrm>
            <a:off x="6640513" y="4267200"/>
            <a:ext cx="1346200" cy="876300"/>
          </a:xfrm>
          <a:prstGeom prst="rect">
            <a:avLst/>
          </a:prstGeom>
          <a:noFill/>
          <a:ln w="9525">
            <a:noFill/>
            <a:miter lim="800000"/>
            <a:headEnd/>
            <a:tailEnd/>
          </a:ln>
        </p:spPr>
      </p:pic>
      <p:sp>
        <p:nvSpPr>
          <p:cNvPr id="34822" name="Text Box 6"/>
          <p:cNvSpPr txBox="1">
            <a:spLocks noChangeArrowheads="1"/>
          </p:cNvSpPr>
          <p:nvPr/>
        </p:nvSpPr>
        <p:spPr bwMode="auto">
          <a:xfrm>
            <a:off x="406400" y="6172200"/>
            <a:ext cx="8331200" cy="1155700"/>
          </a:xfrm>
          <a:prstGeom prst="rect">
            <a:avLst/>
          </a:prstGeom>
          <a:noFill/>
          <a:ln w="9525">
            <a:noFill/>
            <a:miter lim="800000"/>
            <a:headEnd/>
            <a:tailEnd/>
          </a:ln>
        </p:spPr>
        <p:txBody>
          <a:bodyPr>
            <a:prstTxWarp prst="textNoShape">
              <a:avLst/>
            </a:prstTxWarp>
            <a:spAutoFit/>
          </a:bodyPr>
          <a:lstStyle/>
          <a:p>
            <a:pPr>
              <a:spcBef>
                <a:spcPct val="50000"/>
              </a:spcBef>
            </a:pPr>
            <a:r>
              <a:rPr lang="en-US" sz="1400">
                <a:latin typeface="Comic Sans MS" pitchFamily="-104" charset="0"/>
              </a:rPr>
              <a:t>Gregory, G.H. &amp; Chapman, C. (2001).  </a:t>
            </a:r>
            <a:r>
              <a:rPr lang="en-US" sz="1400" u="sng">
                <a:latin typeface="Comic Sans MS" pitchFamily="-104" charset="0"/>
              </a:rPr>
              <a:t>Differentiated Instructional Strategies:  One Size Doesn’t Fit All</a:t>
            </a:r>
            <a:r>
              <a:rPr lang="en-US" sz="1400">
                <a:latin typeface="Comic Sans MS" pitchFamily="-104" charset="0"/>
              </a:rPr>
              <a:t>.  Thousand Oaks CA:  Corwin Press.</a:t>
            </a:r>
          </a:p>
          <a:p>
            <a:pPr>
              <a:spcBef>
                <a:spcPct val="50000"/>
              </a:spcBef>
            </a:pPr>
            <a:endParaRPr lang="en-US" sz="1400">
              <a:latin typeface="Comic Sans MS" pitchFamily="-104" charset="0"/>
            </a:endParaRPr>
          </a:p>
          <a:p>
            <a:pPr>
              <a:spcBef>
                <a:spcPct val="50000"/>
              </a:spcBef>
            </a:pPr>
            <a:endParaRPr lang="en-US" sz="1400">
              <a:latin typeface="Tempus Sans ITC" pitchFamily="82"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75</a:t>
            </a:fld>
            <a:endParaRPr lang="en-US"/>
          </a:p>
        </p:txBody>
      </p:sp>
      <p:pic>
        <p:nvPicPr>
          <p:cNvPr id="5" name="Picture 4" descr="Screen Shot 2012-03-01 at 6.35.17 PM.png"/>
          <p:cNvPicPr>
            <a:picLocks noChangeAspect="1"/>
          </p:cNvPicPr>
          <p:nvPr/>
        </p:nvPicPr>
        <p:blipFill>
          <a:blip r:embed="rId2"/>
          <a:stretch>
            <a:fillRect/>
          </a:stretch>
        </p:blipFill>
        <p:spPr>
          <a:xfrm>
            <a:off x="0" y="0"/>
            <a:ext cx="9144000" cy="701040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76</a:t>
            </a:fld>
            <a:endParaRPr lang="en-US"/>
          </a:p>
        </p:txBody>
      </p:sp>
      <p:pic>
        <p:nvPicPr>
          <p:cNvPr id="5" name="Picture 4" descr="Screen Shot 2012-03-01 at 6.35.41 PM.png"/>
          <p:cNvPicPr>
            <a:picLocks noChangeAspect="1"/>
          </p:cNvPicPr>
          <p:nvPr/>
        </p:nvPicPr>
        <p:blipFill>
          <a:blip r:embed="rId2"/>
          <a:stretch>
            <a:fillRect/>
          </a:stretch>
        </p:blipFill>
        <p:spPr>
          <a:xfrm>
            <a:off x="0" y="0"/>
            <a:ext cx="9982200" cy="7025288"/>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77</a:t>
            </a:fld>
            <a:endParaRPr lang="en-US"/>
          </a:p>
        </p:txBody>
      </p:sp>
      <p:pic>
        <p:nvPicPr>
          <p:cNvPr id="5" name="Picture 4" descr="Screen Shot 2012-03-01 at 6.35.56 PM.png"/>
          <p:cNvPicPr>
            <a:picLocks noChangeAspect="1"/>
          </p:cNvPicPr>
          <p:nvPr/>
        </p:nvPicPr>
        <p:blipFill>
          <a:blip r:embed="rId2"/>
          <a:stretch>
            <a:fillRect/>
          </a:stretch>
        </p:blipFill>
        <p:spPr>
          <a:xfrm>
            <a:off x="0" y="0"/>
            <a:ext cx="9829800" cy="7215723"/>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78</a:t>
            </a:fld>
            <a:endParaRPr lang="en-US"/>
          </a:p>
        </p:txBody>
      </p:sp>
      <p:pic>
        <p:nvPicPr>
          <p:cNvPr id="5" name="Picture 4" descr="Screen Shot 2012-03-01 at 6.36.00 PM.png"/>
          <p:cNvPicPr>
            <a:picLocks noChangeAspect="1"/>
          </p:cNvPicPr>
          <p:nvPr/>
        </p:nvPicPr>
        <p:blipFill>
          <a:blip r:embed="rId2"/>
          <a:stretch>
            <a:fillRect/>
          </a:stretch>
        </p:blipFill>
        <p:spPr>
          <a:xfrm>
            <a:off x="304800" y="12134"/>
            <a:ext cx="9601200" cy="7379266"/>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79</a:t>
            </a:fld>
            <a:endParaRPr lang="en-US"/>
          </a:p>
        </p:txBody>
      </p:sp>
      <p:pic>
        <p:nvPicPr>
          <p:cNvPr id="5" name="Picture 4" descr="Screen Shot 2012-03-01 at 6.36.18 PM.png"/>
          <p:cNvPicPr>
            <a:picLocks noChangeAspect="1"/>
          </p:cNvPicPr>
          <p:nvPr/>
        </p:nvPicPr>
        <p:blipFill>
          <a:blip r:embed="rId2"/>
          <a:stretch>
            <a:fillRect/>
          </a:stretch>
        </p:blipFill>
        <p:spPr>
          <a:xfrm>
            <a:off x="0" y="0"/>
            <a:ext cx="9448800" cy="72649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ext Box 2"/>
          <p:cNvSpPr txBox="1">
            <a:spLocks noChangeArrowheads="1"/>
          </p:cNvSpPr>
          <p:nvPr/>
        </p:nvSpPr>
        <p:spPr bwMode="auto">
          <a:xfrm>
            <a:off x="685800" y="685800"/>
            <a:ext cx="7924800" cy="4775200"/>
          </a:xfrm>
          <a:prstGeom prst="rect">
            <a:avLst/>
          </a:prstGeom>
          <a:noFill/>
          <a:ln w="76200">
            <a:noFill/>
            <a:miter lim="800000"/>
            <a:headEnd/>
            <a:tailEnd/>
          </a:ln>
          <a:effectLst/>
        </p:spPr>
        <p:txBody>
          <a:bodyPr>
            <a:prstTxWarp prst="textNoShape">
              <a:avLst/>
            </a:prstTxWarp>
            <a:spAutoFit/>
          </a:bodyPr>
          <a:lstStyle/>
          <a:p>
            <a:pPr algn="ctr">
              <a:spcBef>
                <a:spcPct val="50000"/>
              </a:spcBef>
            </a:pPr>
            <a:r>
              <a:rPr lang="en-US" sz="3600">
                <a:solidFill>
                  <a:srgbClr val="5A5AD6"/>
                </a:solidFill>
                <a:latin typeface="Tahoma" pitchFamily="-110" charset="0"/>
              </a:rPr>
              <a:t>“Differentiation is making sure that the right students get the right learning tasks at the right time.  Once you have a sense of what each student holds as ‘given’ or ‘known’ and what he or she needs in order to learn, differentiation is no longer an option; it is an obvious response.”</a:t>
            </a:r>
          </a:p>
          <a:p>
            <a:pPr algn="ctr">
              <a:spcBef>
                <a:spcPct val="50000"/>
              </a:spcBef>
            </a:pPr>
            <a:endParaRPr lang="en-US" sz="1200">
              <a:solidFill>
                <a:srgbClr val="5A5AD6"/>
              </a:solidFill>
              <a:latin typeface="Tahoma" pitchFamily="-110" charset="0"/>
            </a:endParaRPr>
          </a:p>
        </p:txBody>
      </p:sp>
      <p:sp>
        <p:nvSpPr>
          <p:cNvPr id="678915" name="Text Box 3"/>
          <p:cNvSpPr txBox="1">
            <a:spLocks noChangeArrowheads="1"/>
          </p:cNvSpPr>
          <p:nvPr/>
        </p:nvSpPr>
        <p:spPr bwMode="auto">
          <a:xfrm>
            <a:off x="0" y="5638800"/>
            <a:ext cx="9144000" cy="915988"/>
          </a:xfrm>
          <a:prstGeom prst="rect">
            <a:avLst/>
          </a:prstGeom>
          <a:noFill/>
          <a:ln w="9525">
            <a:noFill/>
            <a:miter lim="800000"/>
            <a:headEnd/>
            <a:tailEnd/>
          </a:ln>
          <a:effectLst/>
        </p:spPr>
        <p:txBody>
          <a:bodyPr>
            <a:prstTxWarp prst="textNoShape">
              <a:avLst/>
            </a:prstTxWarp>
            <a:spAutoFit/>
          </a:bodyPr>
          <a:lstStyle/>
          <a:p>
            <a:pPr algn="ctr"/>
            <a:r>
              <a:rPr lang="en-US" u="sng">
                <a:latin typeface="Times New Roman" pitchFamily="-110" charset="0"/>
              </a:rPr>
              <a:t>Assessment as Learning: Using Classroom Assessment to Maximize Student Learning</a:t>
            </a:r>
          </a:p>
          <a:p>
            <a:pPr algn="ctr"/>
            <a:r>
              <a:rPr lang="en-US">
                <a:latin typeface="Times New Roman" pitchFamily="-110" charset="0"/>
              </a:rPr>
              <a:t>Lorna M. Earl</a:t>
            </a:r>
          </a:p>
          <a:p>
            <a:pPr algn="ctr"/>
            <a:r>
              <a:rPr lang="en-US">
                <a:latin typeface="Times New Roman" pitchFamily="-110" charset="0"/>
              </a:rPr>
              <a:t>Corwin Press, Inc. – 2003 – pp. 86-87</a:t>
            </a:r>
          </a:p>
        </p:txBody>
      </p:sp>
      <p:sp>
        <p:nvSpPr>
          <p:cNvPr id="678916" name="Rectangle 4"/>
          <p:cNvSpPr>
            <a:spLocks noChangeArrowheads="1"/>
          </p:cNvSpPr>
          <p:nvPr/>
        </p:nvSpPr>
        <p:spPr bwMode="auto">
          <a:xfrm>
            <a:off x="304800" y="381000"/>
            <a:ext cx="8458200" cy="4953000"/>
          </a:xfrm>
          <a:prstGeom prst="rect">
            <a:avLst/>
          </a:prstGeom>
          <a:noFill/>
          <a:ln w="76200">
            <a:solidFill>
              <a:srgbClr val="000080"/>
            </a:solidFill>
            <a:miter lim="800000"/>
            <a:headEnd/>
            <a:tailEnd/>
          </a:ln>
          <a:effectLst/>
        </p:spPr>
        <p:txBody>
          <a:bodyPr wrap="none" anchor="ctr">
            <a:prstTxWarp prst="textNoShape">
              <a:avLst/>
            </a:prstTxWarp>
          </a:bodyPr>
          <a:lstStyle/>
          <a:p>
            <a:endParaRPr lang="en-US"/>
          </a:p>
        </p:txBody>
      </p:sp>
      <p:sp>
        <p:nvSpPr>
          <p:cNvPr id="678917" name="Rectangle 5"/>
          <p:cNvSpPr>
            <a:spLocks noChangeArrowheads="1"/>
          </p:cNvSpPr>
          <p:nvPr/>
        </p:nvSpPr>
        <p:spPr bwMode="auto">
          <a:xfrm>
            <a:off x="457200" y="533400"/>
            <a:ext cx="8458200" cy="4953000"/>
          </a:xfrm>
          <a:prstGeom prst="rect">
            <a:avLst/>
          </a:prstGeom>
          <a:noFill/>
          <a:ln w="76200">
            <a:solidFill>
              <a:srgbClr val="000080"/>
            </a:solidFill>
            <a:miter lim="800000"/>
            <a:headEnd/>
            <a:tailEnd/>
          </a:ln>
          <a:effectLst/>
        </p:spPr>
        <p:txBody>
          <a:bodyPr wrap="none" anchor="ctr">
            <a:prstTxWarp prst="textNoShape">
              <a:avLst/>
            </a:prstTxWarp>
          </a:bodyPr>
          <a:lstStyle/>
          <a:p>
            <a:endParaRPr lang="en-US"/>
          </a:p>
        </p:txBody>
      </p:sp>
      <p:sp>
        <p:nvSpPr>
          <p:cNvPr id="678918" name="AutoShape 6"/>
          <p:cNvSpPr>
            <a:spLocks noChangeArrowheads="1"/>
          </p:cNvSpPr>
          <p:nvPr/>
        </p:nvSpPr>
        <p:spPr bwMode="auto">
          <a:xfrm>
            <a:off x="228600" y="4572000"/>
            <a:ext cx="1066800" cy="1066800"/>
          </a:xfrm>
          <a:prstGeom prst="star5">
            <a:avLst/>
          </a:prstGeom>
          <a:solidFill>
            <a:srgbClr val="FFCC00"/>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80</a:t>
            </a:fld>
            <a:endParaRPr lang="en-US"/>
          </a:p>
        </p:txBody>
      </p:sp>
      <p:pic>
        <p:nvPicPr>
          <p:cNvPr id="5" name="Picture 4" descr="Screen Shot 2012-03-01 at 6.36.23 PM.png"/>
          <p:cNvPicPr>
            <a:picLocks noChangeAspect="1"/>
          </p:cNvPicPr>
          <p:nvPr/>
        </p:nvPicPr>
        <p:blipFill>
          <a:blip r:embed="rId2"/>
          <a:stretch>
            <a:fillRect/>
          </a:stretch>
        </p:blipFill>
        <p:spPr>
          <a:xfrm>
            <a:off x="228600" y="0"/>
            <a:ext cx="9581262" cy="70866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81</a:t>
            </a:fld>
            <a:endParaRPr lang="en-US"/>
          </a:p>
        </p:txBody>
      </p:sp>
      <p:pic>
        <p:nvPicPr>
          <p:cNvPr id="5" name="Picture 4" descr="Screen Shot 2012-03-01 at 6.57.01 PM.png"/>
          <p:cNvPicPr>
            <a:picLocks noChangeAspect="1"/>
          </p:cNvPicPr>
          <p:nvPr/>
        </p:nvPicPr>
        <p:blipFill>
          <a:blip r:embed="rId2"/>
          <a:stretch>
            <a:fillRect/>
          </a:stretch>
        </p:blipFill>
        <p:spPr>
          <a:xfrm>
            <a:off x="247648" y="381000"/>
            <a:ext cx="8896352" cy="58674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82</a:t>
            </a:fld>
            <a:endParaRPr lang="en-US"/>
          </a:p>
        </p:txBody>
      </p:sp>
      <p:pic>
        <p:nvPicPr>
          <p:cNvPr id="5" name="Picture 4" descr="Screen Shot 2012-03-01 at 6.58.54 PM.png"/>
          <p:cNvPicPr>
            <a:picLocks noChangeAspect="1"/>
          </p:cNvPicPr>
          <p:nvPr/>
        </p:nvPicPr>
        <p:blipFill>
          <a:blip r:embed="rId2"/>
          <a:stretch>
            <a:fillRect/>
          </a:stretch>
        </p:blipFill>
        <p:spPr>
          <a:xfrm>
            <a:off x="0" y="0"/>
            <a:ext cx="8839200" cy="674762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83</a:t>
            </a:fld>
            <a:endParaRPr lang="en-US"/>
          </a:p>
        </p:txBody>
      </p:sp>
      <p:pic>
        <p:nvPicPr>
          <p:cNvPr id="5" name="Picture 4" descr="Screen Shot 2012-03-01 at 7.00.23 PM.png"/>
          <p:cNvPicPr>
            <a:picLocks noChangeAspect="1"/>
          </p:cNvPicPr>
          <p:nvPr/>
        </p:nvPicPr>
        <p:blipFill>
          <a:blip r:embed="rId2"/>
          <a:stretch>
            <a:fillRect/>
          </a:stretch>
        </p:blipFill>
        <p:spPr>
          <a:xfrm>
            <a:off x="381000" y="304800"/>
            <a:ext cx="9077092" cy="56388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84</a:t>
            </a:fld>
            <a:endParaRPr lang="en-US"/>
          </a:p>
        </p:txBody>
      </p:sp>
      <p:pic>
        <p:nvPicPr>
          <p:cNvPr id="5" name="Picture 4" descr="Screen Shot 2012-03-01 at 7.00.35 PM.png"/>
          <p:cNvPicPr>
            <a:picLocks noChangeAspect="1"/>
          </p:cNvPicPr>
          <p:nvPr/>
        </p:nvPicPr>
        <p:blipFill>
          <a:blip r:embed="rId2"/>
          <a:stretch>
            <a:fillRect/>
          </a:stretch>
        </p:blipFill>
        <p:spPr>
          <a:xfrm>
            <a:off x="457200" y="304800"/>
            <a:ext cx="8686800" cy="6333404"/>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85</a:t>
            </a:fld>
            <a:endParaRPr lang="en-US"/>
          </a:p>
        </p:txBody>
      </p:sp>
      <p:pic>
        <p:nvPicPr>
          <p:cNvPr id="5" name="Picture 4" descr="Screen Shot 2012-03-01 at 7.00.42 PM.png"/>
          <p:cNvPicPr>
            <a:picLocks noChangeAspect="1"/>
          </p:cNvPicPr>
          <p:nvPr/>
        </p:nvPicPr>
        <p:blipFill>
          <a:blip r:embed="rId2"/>
          <a:stretch>
            <a:fillRect/>
          </a:stretch>
        </p:blipFill>
        <p:spPr>
          <a:xfrm>
            <a:off x="228600" y="304800"/>
            <a:ext cx="8534400" cy="6731876"/>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86</a:t>
            </a:fld>
            <a:endParaRPr lang="en-US"/>
          </a:p>
        </p:txBody>
      </p:sp>
      <p:pic>
        <p:nvPicPr>
          <p:cNvPr id="6" name="Picture 5" descr="Screen Shot 2012-03-01 at 7.01.47 PM.png"/>
          <p:cNvPicPr>
            <a:picLocks noChangeAspect="1"/>
          </p:cNvPicPr>
          <p:nvPr/>
        </p:nvPicPr>
        <p:blipFill>
          <a:blip r:embed="rId2"/>
          <a:stretch>
            <a:fillRect/>
          </a:stretch>
        </p:blipFill>
        <p:spPr>
          <a:xfrm>
            <a:off x="228601" y="304800"/>
            <a:ext cx="8915400" cy="640080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87</a:t>
            </a:fld>
            <a:endParaRPr lang="en-US"/>
          </a:p>
        </p:txBody>
      </p:sp>
      <p:pic>
        <p:nvPicPr>
          <p:cNvPr id="5" name="Picture 4" descr="Screen Shot 2012-03-01 at 7.01.40 PM.png"/>
          <p:cNvPicPr>
            <a:picLocks noChangeAspect="1"/>
          </p:cNvPicPr>
          <p:nvPr/>
        </p:nvPicPr>
        <p:blipFill>
          <a:blip r:embed="rId2"/>
          <a:stretch>
            <a:fillRect/>
          </a:stretch>
        </p:blipFill>
        <p:spPr>
          <a:xfrm>
            <a:off x="381000" y="457200"/>
            <a:ext cx="8458200" cy="610682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88</a:t>
            </a:fld>
            <a:endParaRPr lang="en-US"/>
          </a:p>
        </p:txBody>
      </p:sp>
      <p:pic>
        <p:nvPicPr>
          <p:cNvPr id="5" name="Picture 4" descr="Screen Shot 2012-03-01 at 7.01.54 PM.png"/>
          <p:cNvPicPr>
            <a:picLocks noChangeAspect="1"/>
          </p:cNvPicPr>
          <p:nvPr/>
        </p:nvPicPr>
        <p:blipFill>
          <a:blip r:embed="rId2"/>
          <a:stretch>
            <a:fillRect/>
          </a:stretch>
        </p:blipFill>
        <p:spPr>
          <a:xfrm>
            <a:off x="228600" y="304800"/>
            <a:ext cx="8915400" cy="6756936"/>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89</a:t>
            </a:fld>
            <a:endParaRPr lang="en-US"/>
          </a:p>
        </p:txBody>
      </p:sp>
      <p:pic>
        <p:nvPicPr>
          <p:cNvPr id="5" name="Picture 4" descr="Screen Shot 2012-03-01 at 7.02.01 PM.png"/>
          <p:cNvPicPr>
            <a:picLocks noChangeAspect="1"/>
          </p:cNvPicPr>
          <p:nvPr/>
        </p:nvPicPr>
        <p:blipFill>
          <a:blip r:embed="rId2"/>
          <a:stretch>
            <a:fillRect/>
          </a:stretch>
        </p:blipFill>
        <p:spPr>
          <a:xfrm>
            <a:off x="406399" y="381000"/>
            <a:ext cx="8509001" cy="65575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Text Box 1026"/>
          <p:cNvSpPr txBox="1">
            <a:spLocks noChangeArrowheads="1"/>
          </p:cNvSpPr>
          <p:nvPr/>
        </p:nvSpPr>
        <p:spPr bwMode="auto">
          <a:xfrm>
            <a:off x="838200" y="990600"/>
            <a:ext cx="7391400" cy="4457700"/>
          </a:xfrm>
          <a:prstGeom prst="rect">
            <a:avLst/>
          </a:prstGeom>
          <a:noFill/>
          <a:ln w="76200">
            <a:solidFill>
              <a:srgbClr val="0000FF"/>
            </a:solidFill>
            <a:miter lim="800000"/>
            <a:headEnd/>
            <a:tailEnd/>
          </a:ln>
          <a:effectLst/>
        </p:spPr>
        <p:txBody>
          <a:bodyPr>
            <a:prstTxWarp prst="textNoShape">
              <a:avLst/>
            </a:prstTxWarp>
            <a:spAutoFit/>
          </a:bodyPr>
          <a:lstStyle/>
          <a:p>
            <a:pPr algn="ctr">
              <a:spcBef>
                <a:spcPct val="50000"/>
              </a:spcBef>
            </a:pPr>
            <a:r>
              <a:rPr lang="en-US" sz="4000">
                <a:latin typeface="Tahoma" pitchFamily="-110" charset="0"/>
              </a:rPr>
              <a:t>It’s a way of thinking about the classroom with the goals of honoring each student’s learning needs and maximizing each student’s learning capacity while developing a solid community of learners.</a:t>
            </a:r>
          </a:p>
        </p:txBody>
      </p:sp>
      <p:sp>
        <p:nvSpPr>
          <p:cNvPr id="654339" name="Rectangle 1027"/>
          <p:cNvSpPr>
            <a:spLocks noChangeArrowheads="1"/>
          </p:cNvSpPr>
          <p:nvPr/>
        </p:nvSpPr>
        <p:spPr bwMode="auto">
          <a:xfrm>
            <a:off x="457200" y="533400"/>
            <a:ext cx="8229600" cy="5334000"/>
          </a:xfrm>
          <a:prstGeom prst="rect">
            <a:avLst/>
          </a:prstGeom>
          <a:noFill/>
          <a:ln w="76200">
            <a:solidFill>
              <a:srgbClr val="000080"/>
            </a:solidFill>
            <a:miter lim="800000"/>
            <a:headEnd/>
            <a:tailEnd/>
          </a:ln>
          <a:effectLst/>
        </p:spPr>
        <p:txBody>
          <a:bodyPr wrap="none" anchor="ctr">
            <a:prstTxWarp prst="textNoShape">
              <a:avLst/>
            </a:prstTxWarp>
          </a:bodyPr>
          <a:lstStyle/>
          <a:p>
            <a:endParaRPr lang="en-US"/>
          </a:p>
        </p:txBody>
      </p:sp>
      <p:sp>
        <p:nvSpPr>
          <p:cNvPr id="654340" name="AutoShape 1028"/>
          <p:cNvSpPr>
            <a:spLocks noChangeArrowheads="1"/>
          </p:cNvSpPr>
          <p:nvPr/>
        </p:nvSpPr>
        <p:spPr bwMode="auto">
          <a:xfrm>
            <a:off x="7772400" y="5181600"/>
            <a:ext cx="1066800" cy="1066800"/>
          </a:xfrm>
          <a:prstGeom prst="star5">
            <a:avLst/>
          </a:prstGeom>
          <a:solidFill>
            <a:srgbClr val="FFCC00"/>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90</a:t>
            </a:fld>
            <a:endParaRPr lang="en-US"/>
          </a:p>
        </p:txBody>
      </p:sp>
      <p:pic>
        <p:nvPicPr>
          <p:cNvPr id="5" name="Picture 4" descr="Screen Shot 2012-03-01 at 6.36.33 PM.png"/>
          <p:cNvPicPr>
            <a:picLocks noChangeAspect="1"/>
          </p:cNvPicPr>
          <p:nvPr/>
        </p:nvPicPr>
        <p:blipFill>
          <a:blip r:embed="rId2"/>
          <a:stretch>
            <a:fillRect/>
          </a:stretch>
        </p:blipFill>
        <p:spPr>
          <a:xfrm>
            <a:off x="458788" y="0"/>
            <a:ext cx="9052468" cy="7010400"/>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3-02-10 at 7.40.26 PM.png"/>
          <p:cNvPicPr>
            <a:picLocks noGrp="1" noChangeAspect="1"/>
          </p:cNvPicPr>
          <p:nvPr>
            <p:ph idx="1"/>
          </p:nvPr>
        </p:nvPicPr>
        <p:blipFill>
          <a:blip r:embed="rId2"/>
          <a:stretch>
            <a:fillRect/>
          </a:stretch>
        </p:blipFill>
        <p:spPr>
          <a:xfrm>
            <a:off x="381000" y="152400"/>
            <a:ext cx="8394700" cy="6299200"/>
          </a:xfrm>
        </p:spPr>
      </p:pic>
      <p:sp>
        <p:nvSpPr>
          <p:cNvPr id="4" name="Slide Number Placeholder 3"/>
          <p:cNvSpPr>
            <a:spLocks noGrp="1"/>
          </p:cNvSpPr>
          <p:nvPr>
            <p:ph type="sldNum" sz="quarter" idx="12"/>
          </p:nvPr>
        </p:nvSpPr>
        <p:spPr/>
        <p:txBody>
          <a:bodyPr/>
          <a:lstStyle/>
          <a:p>
            <a:fld id="{3A67998D-6A4A-4436-A978-7BE1655306E7}"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92</a:t>
            </a:fld>
            <a:endParaRPr lang="en-US"/>
          </a:p>
        </p:txBody>
      </p:sp>
      <p:pic>
        <p:nvPicPr>
          <p:cNvPr id="5" name="Picture 4" descr="Screen Shot 2012-03-01 at 6.36.39 PM.png"/>
          <p:cNvPicPr>
            <a:picLocks noChangeAspect="1"/>
          </p:cNvPicPr>
          <p:nvPr/>
        </p:nvPicPr>
        <p:blipFill>
          <a:blip r:embed="rId2"/>
          <a:stretch>
            <a:fillRect/>
          </a:stretch>
        </p:blipFill>
        <p:spPr>
          <a:xfrm>
            <a:off x="0" y="228600"/>
            <a:ext cx="8763000" cy="647612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93</a:t>
            </a:fld>
            <a:endParaRPr lang="en-US"/>
          </a:p>
        </p:txBody>
      </p:sp>
      <p:pic>
        <p:nvPicPr>
          <p:cNvPr id="5" name="Picture 4" descr="Screen Shot 2012-03-01 at 6.36.52 PM.png"/>
          <p:cNvPicPr>
            <a:picLocks noChangeAspect="1"/>
          </p:cNvPicPr>
          <p:nvPr/>
        </p:nvPicPr>
        <p:blipFill>
          <a:blip r:embed="rId2"/>
          <a:stretch>
            <a:fillRect/>
          </a:stretch>
        </p:blipFill>
        <p:spPr>
          <a:xfrm>
            <a:off x="304800" y="0"/>
            <a:ext cx="8839200" cy="7079544"/>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3-02-10 at 7.41.40 PM.png"/>
          <p:cNvPicPr>
            <a:picLocks noGrp="1" noChangeAspect="1"/>
          </p:cNvPicPr>
          <p:nvPr>
            <p:ph idx="1"/>
          </p:nvPr>
        </p:nvPicPr>
        <p:blipFill>
          <a:blip r:embed="rId2"/>
          <a:stretch>
            <a:fillRect/>
          </a:stretch>
        </p:blipFill>
        <p:spPr>
          <a:xfrm>
            <a:off x="165100" y="304800"/>
            <a:ext cx="8293100" cy="6248400"/>
          </a:xfrm>
        </p:spPr>
      </p:pic>
      <p:sp>
        <p:nvSpPr>
          <p:cNvPr id="4" name="Slide Number Placeholder 3"/>
          <p:cNvSpPr>
            <a:spLocks noGrp="1"/>
          </p:cNvSpPr>
          <p:nvPr>
            <p:ph type="sldNum" sz="quarter" idx="12"/>
          </p:nvPr>
        </p:nvSpPr>
        <p:spPr/>
        <p:txBody>
          <a:bodyPr/>
          <a:lstStyle/>
          <a:p>
            <a:fld id="{3A67998D-6A4A-4436-A978-7BE1655306E7}"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3-02-10 at 7.41.50 PM.png"/>
          <p:cNvPicPr>
            <a:picLocks noGrp="1" noChangeAspect="1"/>
          </p:cNvPicPr>
          <p:nvPr>
            <p:ph idx="1"/>
          </p:nvPr>
        </p:nvPicPr>
        <p:blipFill>
          <a:blip r:embed="rId2"/>
          <a:stretch>
            <a:fillRect/>
          </a:stretch>
        </p:blipFill>
        <p:spPr>
          <a:xfrm>
            <a:off x="228600" y="609600"/>
            <a:ext cx="8534400" cy="6299200"/>
          </a:xfrm>
        </p:spPr>
      </p:pic>
      <p:sp>
        <p:nvSpPr>
          <p:cNvPr id="4" name="Slide Number Placeholder 3"/>
          <p:cNvSpPr>
            <a:spLocks noGrp="1"/>
          </p:cNvSpPr>
          <p:nvPr>
            <p:ph type="sldNum" sz="quarter" idx="12"/>
          </p:nvPr>
        </p:nvSpPr>
        <p:spPr/>
        <p:txBody>
          <a:bodyPr/>
          <a:lstStyle/>
          <a:p>
            <a:fld id="{3A67998D-6A4A-4436-A978-7BE1655306E7}"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3-02-10 at 7.41.59 PM.png"/>
          <p:cNvPicPr>
            <a:picLocks noGrp="1" noChangeAspect="1"/>
          </p:cNvPicPr>
          <p:nvPr>
            <p:ph idx="1"/>
          </p:nvPr>
        </p:nvPicPr>
        <p:blipFill>
          <a:blip r:embed="rId2"/>
          <a:stretch>
            <a:fillRect/>
          </a:stretch>
        </p:blipFill>
        <p:spPr>
          <a:xfrm>
            <a:off x="533400" y="457200"/>
            <a:ext cx="8331200" cy="6108700"/>
          </a:xfrm>
        </p:spPr>
      </p:pic>
      <p:sp>
        <p:nvSpPr>
          <p:cNvPr id="4" name="Slide Number Placeholder 3"/>
          <p:cNvSpPr>
            <a:spLocks noGrp="1"/>
          </p:cNvSpPr>
          <p:nvPr>
            <p:ph type="sldNum" sz="quarter" idx="12"/>
          </p:nvPr>
        </p:nvSpPr>
        <p:spPr/>
        <p:txBody>
          <a:bodyPr/>
          <a:lstStyle/>
          <a:p>
            <a:fld id="{3A67998D-6A4A-4436-A978-7BE1655306E7}"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97</a:t>
            </a:fld>
            <a:endParaRPr lang="en-US"/>
          </a:p>
        </p:txBody>
      </p:sp>
      <p:pic>
        <p:nvPicPr>
          <p:cNvPr id="5" name="Picture 4" descr="Screen Shot 2012-03-01 at 7.28.19 PM.png"/>
          <p:cNvPicPr>
            <a:picLocks noChangeAspect="1"/>
          </p:cNvPicPr>
          <p:nvPr/>
        </p:nvPicPr>
        <p:blipFill>
          <a:blip r:embed="rId2"/>
          <a:stretch>
            <a:fillRect/>
          </a:stretch>
        </p:blipFill>
        <p:spPr>
          <a:xfrm>
            <a:off x="253999" y="228600"/>
            <a:ext cx="9448799" cy="624840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67998D-6A4A-4436-A978-7BE1655306E7}" type="slidenum">
              <a:rPr lang="en-US" smtClean="0"/>
              <a:pPr/>
              <a:t>98</a:t>
            </a:fld>
            <a:endParaRPr lang="en-US"/>
          </a:p>
        </p:txBody>
      </p:sp>
      <p:pic>
        <p:nvPicPr>
          <p:cNvPr id="5" name="Picture 4" descr="Screen Shot 2012-03-01 at 7.27.56 PM.png"/>
          <p:cNvPicPr>
            <a:picLocks noChangeAspect="1"/>
          </p:cNvPicPr>
          <p:nvPr/>
        </p:nvPicPr>
        <p:blipFill>
          <a:blip r:embed="rId2"/>
          <a:stretch>
            <a:fillRect/>
          </a:stretch>
        </p:blipFill>
        <p:spPr>
          <a:xfrm>
            <a:off x="304800" y="228600"/>
            <a:ext cx="8153400" cy="6097628"/>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3-02-10 at 7.41.06 PM.png"/>
          <p:cNvPicPr>
            <a:picLocks noGrp="1" noChangeAspect="1"/>
          </p:cNvPicPr>
          <p:nvPr>
            <p:ph idx="1"/>
          </p:nvPr>
        </p:nvPicPr>
        <p:blipFill>
          <a:blip r:embed="rId2"/>
          <a:stretch>
            <a:fillRect/>
          </a:stretch>
        </p:blipFill>
        <p:spPr>
          <a:xfrm>
            <a:off x="304800" y="444500"/>
            <a:ext cx="8483600" cy="6261100"/>
          </a:xfrm>
        </p:spPr>
      </p:pic>
      <p:sp>
        <p:nvSpPr>
          <p:cNvPr id="4" name="Slide Number Placeholder 3"/>
          <p:cNvSpPr>
            <a:spLocks noGrp="1"/>
          </p:cNvSpPr>
          <p:nvPr>
            <p:ph type="sldNum" sz="quarter" idx="12"/>
          </p:nvPr>
        </p:nvSpPr>
        <p:spPr/>
        <p:txBody>
          <a:bodyPr/>
          <a:lstStyle/>
          <a:p>
            <a:fld id="{3A67998D-6A4A-4436-A978-7BE1655306E7}" type="slidenum">
              <a:rPr lang="en-US" smtClean="0"/>
              <a:pPr/>
              <a:t>99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7|0.7|0.7|0.7|0.7"/>
</p:tagLst>
</file>

<file path=ppt/tags/tag2.xml><?xml version="1.0" encoding="utf-8"?>
<p:tagLst xmlns:a="http://schemas.openxmlformats.org/drawingml/2006/main" xmlns:r="http://schemas.openxmlformats.org/officeDocument/2006/relationships" xmlns:p="http://schemas.openxmlformats.org/presentationml/2006/main">
  <p:tag name="POWER3D TRANSITION" val="FourSquare.p3d 3"/>
  <p:tag name="POWER3D OPTIONS" val="Medium "/>
  <p:tag name="POWER3D SOUND" val="Four Square"/>
</p:tagLst>
</file>

<file path=ppt/tags/tag3.xml><?xml version="1.0" encoding="utf-8"?>
<p:tagLst xmlns:a="http://schemas.openxmlformats.org/drawingml/2006/main" xmlns:r="http://schemas.openxmlformats.org/officeDocument/2006/relationships" xmlns:p="http://schemas.openxmlformats.org/presentationml/2006/main">
  <p:tag name="POWER3D TRANSITION" val="QuadFlips.p3d 3"/>
  <p:tag name="POWER3D OPTIONS" val="Medium "/>
  <p:tag name="POWER3D SOUND" val="Quad Flips"/>
</p:tagLst>
</file>

<file path=ppt/tags/tag4.xml><?xml version="1.0" encoding="utf-8"?>
<p:tagLst xmlns:a="http://schemas.openxmlformats.org/drawingml/2006/main" xmlns:r="http://schemas.openxmlformats.org/officeDocument/2006/relationships" xmlns:p="http://schemas.openxmlformats.org/presentationml/2006/main">
  <p:tag name="POWER3D TRANSITION" val="Pipes.p3d 2"/>
  <p:tag name="POWER3D OPTIONS" val="Medium "/>
  <p:tag name="POWER3D SOUND" val="Pip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809</TotalTime>
  <Words>4842</Words>
  <Application>Microsoft Office PowerPoint</Application>
  <PresentationFormat>On-screen Show (4:3)</PresentationFormat>
  <Paragraphs>597</Paragraphs>
  <Slides>125</Slides>
  <Notes>23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125</vt:i4>
      </vt:variant>
    </vt:vector>
  </HeadingPairs>
  <TitlesOfParts>
    <vt:vector size="129" baseType="lpstr">
      <vt:lpstr>Office Theme</vt:lpstr>
      <vt:lpstr>Blank Presentation</vt:lpstr>
      <vt:lpstr>ClipArt</vt:lpstr>
      <vt:lpstr>Clip</vt:lpstr>
      <vt:lpstr>Slide 1</vt:lpstr>
      <vt:lpstr>While you’re waiting…</vt:lpstr>
      <vt:lpstr>Slide 3</vt:lpstr>
      <vt:lpstr>Slide 4</vt:lpstr>
      <vt:lpstr>Slide 5</vt:lpstr>
      <vt:lpstr>Slide 6</vt:lpstr>
      <vt:lpstr>    Differentiated  Instruction  Defined</vt:lpstr>
      <vt:lpstr>Slide 8</vt:lpstr>
      <vt:lpstr>Slide 9</vt:lpstr>
      <vt:lpstr>Slide 10</vt:lpstr>
      <vt:lpstr>Differentiation Elements</vt:lpstr>
      <vt:lpstr>Slide 12</vt:lpstr>
      <vt:lpstr>What’s the Point?</vt:lpstr>
      <vt:lpstr>Slide 14</vt:lpstr>
      <vt:lpstr> Readiness is a student’s entry point relative to a particular understanding or skill.  To help a student to grow, we must begin where the child is.  Some children, particularly those who have had early learning opportunities, begin school with well-developed skills and considerable understanding of various topics; other students arrive as true beginners and need basic instruction and additional practice. </vt:lpstr>
      <vt:lpstr>Types of Assessments</vt:lpstr>
      <vt:lpstr>Slide 17</vt:lpstr>
      <vt:lpstr>Preassessment Is...</vt:lpstr>
      <vt:lpstr>Formative Assessment Is...</vt:lpstr>
      <vt:lpstr>Summative Assessment Is...</vt:lpstr>
      <vt:lpstr>Slide 21</vt:lpstr>
      <vt:lpstr>Slide 22</vt:lpstr>
      <vt:lpstr>Slide 23</vt:lpstr>
      <vt:lpstr>Slide 24</vt:lpstr>
      <vt:lpstr>Slide 25</vt:lpstr>
      <vt:lpstr>Slide 26</vt:lpstr>
      <vt:lpstr>Directions:  Complete the chart to show what you know about ________.   Write as much as you can.</vt:lpstr>
      <vt:lpstr>Place Mat Assessment</vt:lpstr>
      <vt:lpstr>Telling Time</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What Do You Want to Learn About Rome?</vt:lpstr>
      <vt:lpstr>How Do You Like to Learn?</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Exit Cards: Algebra</vt:lpstr>
      <vt:lpstr>Exit Cards: Science</vt:lpstr>
      <vt:lpstr>3-2-1 Card</vt:lpstr>
      <vt:lpstr>Slide 65</vt:lpstr>
      <vt:lpstr>Slide 66</vt:lpstr>
      <vt:lpstr>Slide 67</vt:lpstr>
      <vt:lpstr>Slide 68</vt:lpstr>
      <vt:lpstr>“Status of the Class” Checks</vt:lpstr>
      <vt:lpstr>Slide 70</vt:lpstr>
      <vt:lpstr>Squaring Off</vt:lpstr>
      <vt:lpstr>Yes/No Cards</vt:lpstr>
      <vt:lpstr>Thumb It!</vt:lpstr>
      <vt:lpstr>Fist of Five</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Sternberg’s Three Intelligences</vt:lpstr>
      <vt:lpstr>Slide 108</vt:lpstr>
      <vt:lpstr>Slide 109</vt:lpstr>
      <vt:lpstr>Slide 110</vt:lpstr>
      <vt:lpstr>Slide 111</vt:lpstr>
      <vt:lpstr> I Like…</vt:lpstr>
      <vt:lpstr>I Like…</vt:lpstr>
      <vt:lpstr>I Like…</vt:lpstr>
      <vt:lpstr>Biology – A Differentiated Lesson Using Sternberg’s Intelligences</vt:lpstr>
      <vt:lpstr>Slide 116</vt:lpstr>
      <vt:lpstr>Slide 117</vt:lpstr>
      <vt:lpstr>Sternberg/ Biology continued Process </vt:lpstr>
      <vt:lpstr>Slide 119</vt:lpstr>
      <vt:lpstr>Three States of Matter      KNOW:  Three states of matter: solid, liquid, and gas UNDERSTAND:  All matter has both mass and volume. DO:   Distinguish one state of matter from the others.                  Show how one state of matter changes to the others.</vt:lpstr>
      <vt:lpstr>A Science Example: Migration</vt:lpstr>
      <vt:lpstr>Slide 122</vt:lpstr>
      <vt:lpstr>Slide 123</vt:lpstr>
      <vt:lpstr>Slide 124</vt:lpstr>
      <vt:lpstr>Slide 125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Jann Leppien</dc:creator>
  <cp:lastModifiedBy>Windows User</cp:lastModifiedBy>
  <cp:revision>139</cp:revision>
  <dcterms:created xsi:type="dcterms:W3CDTF">2013-02-12T15:53:52Z</dcterms:created>
  <dcterms:modified xsi:type="dcterms:W3CDTF">2013-05-02T02:17:25Z</dcterms:modified>
</cp:coreProperties>
</file>