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783" autoAdjust="0"/>
  </p:normalViewPr>
  <p:slideViewPr>
    <p:cSldViewPr>
      <p:cViewPr>
        <p:scale>
          <a:sx n="75" d="100"/>
          <a:sy n="75" d="100"/>
        </p:scale>
        <p:origin x="-924" y="8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72357-2898-4924-B22C-8D982AB327BD}" type="datetimeFigureOut">
              <a:rPr lang="en-US" smtClean="0"/>
              <a:t>4/20/2013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5346A4-16C0-4469-BF00-E00C3017286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Critical Reading</a:t>
            </a:r>
          </a:p>
          <a:p>
            <a:pPr lvl="1">
              <a:buFont typeface="Arial" pitchFamily="34" charset="0"/>
              <a:buChar char="•"/>
            </a:pPr>
            <a:r>
              <a:rPr lang="en-US" dirty="0" smtClean="0"/>
              <a:t>Books should be examples of “rigorous use of language, syntax, and challenging literary elements, and challenging literary elements such as simile, metaphor, allegory, foreshadowing, and others.” (</a:t>
            </a:r>
            <a:r>
              <a:rPr lang="en-US" dirty="0" err="1" smtClean="0"/>
              <a:t>Winebrenner</a:t>
            </a:r>
            <a:r>
              <a:rPr lang="en-US" dirty="0" smtClean="0"/>
              <a:t>, 101)</a:t>
            </a:r>
          </a:p>
          <a:p>
            <a:pPr lvl="1">
              <a:buFont typeface="Arial" pitchFamily="34" charset="0"/>
              <a:buChar char="•"/>
            </a:pPr>
            <a:r>
              <a:rPr lang="en-US" dirty="0" smtClean="0"/>
              <a:t>Focus less on comprehension</a:t>
            </a:r>
          </a:p>
          <a:p>
            <a:pPr lvl="2">
              <a:buFont typeface="Arial" pitchFamily="34" charset="0"/>
              <a:buChar char="•"/>
            </a:pPr>
            <a:r>
              <a:rPr lang="en-US" dirty="0" smtClean="0"/>
              <a:t>Focus more on:</a:t>
            </a:r>
          </a:p>
          <a:p>
            <a:pPr lvl="3">
              <a:buFont typeface="Arial" pitchFamily="34" charset="0"/>
              <a:buChar char="•"/>
            </a:pPr>
            <a:r>
              <a:rPr lang="en-US" dirty="0" smtClean="0"/>
              <a:t>The selections effectiveness</a:t>
            </a:r>
          </a:p>
          <a:p>
            <a:pPr lvl="3">
              <a:buFont typeface="Arial" pitchFamily="34" charset="0"/>
              <a:buChar char="•"/>
            </a:pPr>
            <a:r>
              <a:rPr lang="en-US" dirty="0" smtClean="0"/>
              <a:t>Its use of challenging content</a:t>
            </a:r>
          </a:p>
          <a:p>
            <a:pPr lvl="4">
              <a:buFont typeface="Arial" pitchFamily="34" charset="0"/>
              <a:buChar char="•"/>
            </a:pPr>
            <a:r>
              <a:rPr lang="en-US" b="1" dirty="0" smtClean="0">
                <a:solidFill>
                  <a:srgbClr val="FF0000"/>
                </a:solidFill>
              </a:rPr>
              <a:t>“Appropriately challenging selections allow students to experience reading as a series of thinking processes” (</a:t>
            </a:r>
            <a:r>
              <a:rPr lang="en-US" b="1" dirty="0" err="1" smtClean="0">
                <a:solidFill>
                  <a:srgbClr val="FF0000"/>
                </a:solidFill>
              </a:rPr>
              <a:t>Winebrenner</a:t>
            </a:r>
            <a:r>
              <a:rPr lang="en-US" b="1" dirty="0" smtClean="0">
                <a:solidFill>
                  <a:srgbClr val="FF0000"/>
                </a:solidFill>
              </a:rPr>
              <a:t>,</a:t>
            </a:r>
            <a:r>
              <a:rPr lang="en-US" b="1" baseline="0" dirty="0" smtClean="0">
                <a:solidFill>
                  <a:srgbClr val="FF0000"/>
                </a:solidFill>
              </a:rPr>
              <a:t> 101).</a:t>
            </a:r>
            <a:endParaRPr lang="en-US" b="1" dirty="0" smtClean="0">
              <a:solidFill>
                <a:srgbClr val="FF0000"/>
              </a:solidFill>
            </a:endParaRPr>
          </a:p>
          <a:p>
            <a:pPr lvl="1">
              <a:buFont typeface="Arial" pitchFamily="34" charset="0"/>
              <a:buChar char="•"/>
            </a:pPr>
            <a:r>
              <a:rPr lang="en-US" dirty="0" smtClean="0"/>
              <a:t>Group advanced readers together</a:t>
            </a:r>
          </a:p>
          <a:p>
            <a:pPr lvl="2">
              <a:buFont typeface="Arial" pitchFamily="34" charset="0"/>
              <a:buChar char="•"/>
            </a:pPr>
            <a:r>
              <a:rPr lang="en-US" b="1" dirty="0" smtClean="0"/>
              <a:t>“Feel</a:t>
            </a:r>
            <a:r>
              <a:rPr lang="en-US" b="1" baseline="0" dirty="0" smtClean="0"/>
              <a:t> safe articulating their thoughts, reactions, and emotions, and can feel confident that the other students in their group will understand, identify with, and react appropriately” (</a:t>
            </a:r>
            <a:r>
              <a:rPr lang="en-US" b="1" baseline="0" dirty="0" err="1" smtClean="0"/>
              <a:t>Winebrenner</a:t>
            </a:r>
            <a:r>
              <a:rPr lang="en-US" b="1" baseline="0" dirty="0" smtClean="0"/>
              <a:t>, 101).</a:t>
            </a:r>
          </a:p>
          <a:p>
            <a:pPr lvl="2">
              <a:buFont typeface="Arial" pitchFamily="34" charset="0"/>
              <a:buChar char="•"/>
            </a:pPr>
            <a:r>
              <a:rPr lang="en-US" b="1" baseline="0" dirty="0" smtClean="0"/>
              <a:t> Students will be able to discuss advanced text with other students who understand the deeper issues at play.  Students will be mature enough to handle more controversial content in books and discuss it critically.</a:t>
            </a:r>
            <a:endParaRPr lang="en-US" b="1" dirty="0" smtClean="0"/>
          </a:p>
          <a:p>
            <a:endParaRPr lang="en-US" dirty="0"/>
          </a:p>
        </p:txBody>
      </p:sp>
      <p:sp>
        <p:nvSpPr>
          <p:cNvPr id="4" name="Slide Number Placeholder 3"/>
          <p:cNvSpPr>
            <a:spLocks noGrp="1"/>
          </p:cNvSpPr>
          <p:nvPr>
            <p:ph type="sldNum" sz="quarter" idx="10"/>
          </p:nvPr>
        </p:nvSpPr>
        <p:spPr/>
        <p:txBody>
          <a:bodyPr/>
          <a:lstStyle/>
          <a:p>
            <a:fld id="{095346A4-16C0-4469-BF00-E00C3017286B}"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Reading Activities Menu</a:t>
            </a:r>
          </a:p>
          <a:p>
            <a:pPr lvl="1">
              <a:buFont typeface="Arial" pitchFamily="34" charset="0"/>
              <a:buChar char="•"/>
            </a:pPr>
            <a:r>
              <a:rPr lang="en-US" dirty="0" smtClean="0"/>
              <a:t>Provide gifted or more capable students with extension activities</a:t>
            </a:r>
          </a:p>
          <a:p>
            <a:pPr lvl="2">
              <a:buFont typeface="Arial" pitchFamily="34" charset="0"/>
              <a:buChar char="•"/>
            </a:pPr>
            <a:r>
              <a:rPr lang="en-US" dirty="0" smtClean="0"/>
              <a:t>Could create menus for different genre units of study (i.e. biography, science fiction, etc.)</a:t>
            </a:r>
          </a:p>
          <a:p>
            <a:pPr lvl="3">
              <a:buFont typeface="Arial" pitchFamily="34" charset="0"/>
              <a:buChar char="•"/>
            </a:pPr>
            <a:r>
              <a:rPr lang="en-US" dirty="0" smtClean="0"/>
              <a:t>“Students who compact out of the regular work in reading may choose from the list of options.  The menu also allows for choice days, when students may create and work on their own activities or continue with listed activities” (</a:t>
            </a:r>
            <a:r>
              <a:rPr lang="en-US" dirty="0" err="1" smtClean="0"/>
              <a:t>Winebrenner</a:t>
            </a:r>
            <a:r>
              <a:rPr lang="en-US" dirty="0" smtClean="0"/>
              <a:t>, 106)</a:t>
            </a:r>
          </a:p>
          <a:p>
            <a:pPr lvl="2">
              <a:buFont typeface="Arial" pitchFamily="34" charset="0"/>
              <a:buChar char="•"/>
            </a:pPr>
            <a:r>
              <a:rPr lang="en-US" b="1" dirty="0" smtClean="0"/>
              <a:t>Process</a:t>
            </a:r>
            <a:r>
              <a:rPr lang="en-US" b="1" baseline="0" dirty="0" smtClean="0"/>
              <a:t> (summarized from </a:t>
            </a:r>
            <a:r>
              <a:rPr lang="en-US" b="1" baseline="0" dirty="0" err="1" smtClean="0"/>
              <a:t>Winebrenner</a:t>
            </a:r>
            <a:r>
              <a:rPr lang="en-US" b="1" baseline="0" dirty="0" smtClean="0"/>
              <a:t>, pg 106)</a:t>
            </a:r>
          </a:p>
          <a:p>
            <a:pPr lvl="3">
              <a:buFont typeface="Arial" pitchFamily="34" charset="0"/>
              <a:buChar char="•"/>
            </a:pPr>
            <a:r>
              <a:rPr lang="en-US" b="1" baseline="0" dirty="0" smtClean="0"/>
              <a:t>Prepare a list of activities</a:t>
            </a:r>
          </a:p>
          <a:p>
            <a:pPr lvl="3">
              <a:buFont typeface="Arial" pitchFamily="34" charset="0"/>
              <a:buChar char="•"/>
            </a:pPr>
            <a:r>
              <a:rPr lang="en-US" b="1" baseline="0" dirty="0" smtClean="0"/>
              <a:t>Students work on activities during the time the teacher designates; they can explore the topic in depth</a:t>
            </a:r>
          </a:p>
          <a:p>
            <a:pPr lvl="3">
              <a:buFont typeface="Arial" pitchFamily="34" charset="0"/>
              <a:buChar char="•"/>
            </a:pPr>
            <a:r>
              <a:rPr lang="en-US" b="1" baseline="0" dirty="0" smtClean="0"/>
              <a:t>Students can come up with their own options as well</a:t>
            </a:r>
          </a:p>
          <a:p>
            <a:pPr lvl="3">
              <a:buFont typeface="Arial" pitchFamily="34" charset="0"/>
              <a:buChar char="•"/>
            </a:pPr>
            <a:r>
              <a:rPr lang="en-US" b="1" baseline="0" dirty="0" smtClean="0"/>
              <a:t>Students will record their work on a log.</a:t>
            </a:r>
            <a:endParaRPr lang="en-US" b="1" dirty="0" smtClean="0"/>
          </a:p>
          <a:p>
            <a:pPr>
              <a:buFont typeface="Arial" pitchFamily="34" charset="0"/>
              <a:buChar char="•"/>
            </a:pPr>
            <a:r>
              <a:rPr lang="en-US" dirty="0" smtClean="0"/>
              <a:t>Contract for Reading Skills</a:t>
            </a:r>
          </a:p>
          <a:p>
            <a:pPr lvl="1">
              <a:buFont typeface="Arial" pitchFamily="34" charset="0"/>
              <a:buChar char="•"/>
            </a:pPr>
            <a:r>
              <a:rPr lang="en-US" dirty="0" smtClean="0"/>
              <a:t>Can be used for reading skills, grammar, vocabulary, and language mechanics</a:t>
            </a:r>
          </a:p>
          <a:p>
            <a:endParaRPr lang="en-US" dirty="0"/>
          </a:p>
        </p:txBody>
      </p:sp>
      <p:sp>
        <p:nvSpPr>
          <p:cNvPr id="4" name="Slide Number Placeholder 3"/>
          <p:cNvSpPr>
            <a:spLocks noGrp="1"/>
          </p:cNvSpPr>
          <p:nvPr>
            <p:ph type="sldNum" sz="quarter" idx="10"/>
          </p:nvPr>
        </p:nvSpPr>
        <p:spPr/>
        <p:txBody>
          <a:bodyPr/>
          <a:lstStyle/>
          <a:p>
            <a:fld id="{095346A4-16C0-4469-BF00-E00C3017286B}"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Independent Reading</a:t>
            </a:r>
          </a:p>
          <a:p>
            <a:pPr lvl="1">
              <a:buFont typeface="Arial" pitchFamily="34" charset="0"/>
              <a:buChar char="•"/>
            </a:pPr>
            <a:r>
              <a:rPr lang="en-US" dirty="0" smtClean="0"/>
              <a:t>“Students may be grouped for skill work by their assessed reading levels, but have more latitude in the books they select for their independent reading” (</a:t>
            </a:r>
            <a:r>
              <a:rPr lang="en-US" dirty="0" err="1" smtClean="0"/>
              <a:t>Winebrenner</a:t>
            </a:r>
            <a:r>
              <a:rPr lang="en-US" dirty="0" smtClean="0"/>
              <a:t>, 115)</a:t>
            </a:r>
          </a:p>
          <a:p>
            <a:pPr lvl="2">
              <a:buFont typeface="Arial" pitchFamily="34" charset="0"/>
              <a:buChar char="•"/>
            </a:pPr>
            <a:r>
              <a:rPr lang="en-US" dirty="0" smtClean="0"/>
              <a:t>Teacher should then provide challenging activities for these students to accomplish.  </a:t>
            </a:r>
          </a:p>
          <a:p>
            <a:pPr lvl="3">
              <a:buFont typeface="Arial" pitchFamily="34" charset="0"/>
              <a:buChar char="•"/>
            </a:pPr>
            <a:r>
              <a:rPr lang="en-US" dirty="0" smtClean="0"/>
              <a:t>Not too much written work</a:t>
            </a:r>
          </a:p>
          <a:p>
            <a:pPr lvl="3">
              <a:buFont typeface="Arial" pitchFamily="34" charset="0"/>
              <a:buChar char="•"/>
            </a:pPr>
            <a:r>
              <a:rPr lang="en-US" dirty="0" smtClean="0"/>
              <a:t>Discussion starters</a:t>
            </a:r>
          </a:p>
          <a:p>
            <a:pPr lvl="4">
              <a:buFont typeface="Arial" pitchFamily="34" charset="0"/>
              <a:buChar char="•"/>
            </a:pPr>
            <a:r>
              <a:rPr lang="en-US" b="1" dirty="0" smtClean="0"/>
              <a:t>Examples (</a:t>
            </a:r>
            <a:r>
              <a:rPr lang="en-US" b="1" dirty="0" err="1" smtClean="0"/>
              <a:t>Winebrenner</a:t>
            </a:r>
            <a:r>
              <a:rPr lang="en-US" b="1" dirty="0" smtClean="0"/>
              <a:t>, 115):</a:t>
            </a:r>
          </a:p>
          <a:p>
            <a:pPr lvl="5">
              <a:buFont typeface="Arial" pitchFamily="34" charset="0"/>
              <a:buChar char="•"/>
            </a:pPr>
            <a:r>
              <a:rPr lang="en-US" b="1" dirty="0" smtClean="0"/>
              <a:t>Find literary</a:t>
            </a:r>
            <a:r>
              <a:rPr lang="en-US" b="1" baseline="0" dirty="0" smtClean="0"/>
              <a:t> elements like foreshadowing or metaphor</a:t>
            </a:r>
          </a:p>
          <a:p>
            <a:pPr lvl="5">
              <a:buFont typeface="Arial" pitchFamily="34" charset="0"/>
              <a:buChar char="•"/>
            </a:pPr>
            <a:r>
              <a:rPr lang="en-US" b="1" baseline="0" dirty="0" smtClean="0"/>
              <a:t>Analyze the bias of characters</a:t>
            </a:r>
          </a:p>
          <a:p>
            <a:pPr lvl="5">
              <a:buFont typeface="Arial" pitchFamily="34" charset="0"/>
              <a:buChar char="•"/>
            </a:pPr>
            <a:r>
              <a:rPr lang="en-US" b="1" baseline="0" dirty="0" smtClean="0"/>
              <a:t>Discuss the validity of the content and events</a:t>
            </a:r>
          </a:p>
          <a:p>
            <a:pPr lvl="5">
              <a:buFont typeface="Arial" pitchFamily="34" charset="0"/>
              <a:buChar char="•"/>
            </a:pPr>
            <a:r>
              <a:rPr lang="en-US" b="1" baseline="0" dirty="0" smtClean="0"/>
              <a:t>Compare and contrast books by the same author</a:t>
            </a:r>
            <a:endParaRPr lang="en-US" b="1" dirty="0" smtClean="0"/>
          </a:p>
          <a:p>
            <a:pPr lvl="3">
              <a:buFont typeface="Arial" pitchFamily="34" charset="0"/>
              <a:buChar char="•"/>
            </a:pPr>
            <a:r>
              <a:rPr lang="en-US" dirty="0" smtClean="0"/>
              <a:t>Schedule brief weekly conferences with students  (</a:t>
            </a:r>
            <a:r>
              <a:rPr lang="en-US" dirty="0" err="1" smtClean="0"/>
              <a:t>Winebrenner</a:t>
            </a:r>
            <a:r>
              <a:rPr lang="en-US" dirty="0" smtClean="0"/>
              <a:t>, 118)</a:t>
            </a:r>
          </a:p>
          <a:p>
            <a:pPr lvl="1">
              <a:buFont typeface="Arial" pitchFamily="34" charset="0"/>
              <a:buChar char="•"/>
            </a:pPr>
            <a:r>
              <a:rPr lang="en-US" dirty="0" smtClean="0"/>
              <a:t>Book sharing</a:t>
            </a:r>
          </a:p>
          <a:p>
            <a:pPr lvl="2">
              <a:buFont typeface="Arial" pitchFamily="34" charset="0"/>
              <a:buChar char="•"/>
            </a:pPr>
            <a:r>
              <a:rPr lang="en-US" b="1" dirty="0" smtClean="0"/>
              <a:t>“Instead of book reports, you and your students might</a:t>
            </a:r>
            <a:r>
              <a:rPr lang="en-US" b="1" baseline="0" dirty="0" smtClean="0"/>
              <a:t> prefer frequent book sharing times, during which students give brief verbal reports about a book they are currently reading or have recently completed” (</a:t>
            </a:r>
            <a:r>
              <a:rPr lang="en-US" b="1" baseline="0" dirty="0" err="1" smtClean="0"/>
              <a:t>Winebrenner</a:t>
            </a:r>
            <a:r>
              <a:rPr lang="en-US" b="1" baseline="0" dirty="0" smtClean="0"/>
              <a:t>, 119).</a:t>
            </a:r>
            <a:endParaRPr lang="en-US" b="1" dirty="0" smtClean="0"/>
          </a:p>
          <a:p>
            <a:endParaRPr lang="en-US" dirty="0"/>
          </a:p>
        </p:txBody>
      </p:sp>
      <p:sp>
        <p:nvSpPr>
          <p:cNvPr id="4" name="Slide Number Placeholder 3"/>
          <p:cNvSpPr>
            <a:spLocks noGrp="1"/>
          </p:cNvSpPr>
          <p:nvPr>
            <p:ph type="sldNum" sz="quarter" idx="10"/>
          </p:nvPr>
        </p:nvSpPr>
        <p:spPr/>
        <p:txBody>
          <a:bodyPr/>
          <a:lstStyle/>
          <a:p>
            <a:fld id="{095346A4-16C0-4469-BF00-E00C3017286B}"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Text Discussions</a:t>
            </a:r>
          </a:p>
          <a:p>
            <a:pPr lvl="1">
              <a:buFont typeface="Arial" pitchFamily="34" charset="0"/>
              <a:buChar char="•"/>
            </a:pPr>
            <a:r>
              <a:rPr lang="en-US" dirty="0" smtClean="0"/>
              <a:t>“Sandra Kaplan and Betty Gould developed The Icons of Depth and Complexity to provide a framework in which talented and gifted learners discover and think about their world in deeper and more complex ways” (</a:t>
            </a:r>
            <a:r>
              <a:rPr lang="en-US" dirty="0" err="1" smtClean="0"/>
              <a:t>Timmermans</a:t>
            </a:r>
            <a:r>
              <a:rPr lang="en-US" dirty="0" smtClean="0"/>
              <a:t> and Wilkes, 2012)</a:t>
            </a:r>
          </a:p>
          <a:p>
            <a:pPr lvl="2">
              <a:buFont typeface="Arial" pitchFamily="34" charset="0"/>
              <a:buChar char="•"/>
            </a:pPr>
            <a:r>
              <a:rPr lang="en-US" dirty="0" smtClean="0"/>
              <a:t>All content areas</a:t>
            </a:r>
          </a:p>
          <a:p>
            <a:pPr lvl="2">
              <a:buFont typeface="Arial" pitchFamily="34" charset="0"/>
              <a:buChar char="•"/>
            </a:pPr>
            <a:r>
              <a:rPr lang="en-US" dirty="0" smtClean="0"/>
              <a:t>The framework can be used “as a way to respond to literature in deep and complex ways” (</a:t>
            </a:r>
            <a:r>
              <a:rPr lang="en-US" dirty="0" err="1" smtClean="0"/>
              <a:t>Timmermans</a:t>
            </a:r>
            <a:r>
              <a:rPr lang="en-US" dirty="0" smtClean="0"/>
              <a:t> and Wilkes, 2012).</a:t>
            </a:r>
          </a:p>
          <a:p>
            <a:pPr lvl="1">
              <a:buFont typeface="Arial" pitchFamily="34" charset="0"/>
              <a:buChar char="•"/>
            </a:pPr>
            <a:r>
              <a:rPr lang="en-US" dirty="0" smtClean="0"/>
              <a:t>The Icon Game</a:t>
            </a:r>
          </a:p>
          <a:p>
            <a:pPr lvl="2">
              <a:buFont typeface="Arial" pitchFamily="34" charset="0"/>
              <a:buChar char="•"/>
            </a:pPr>
            <a:r>
              <a:rPr lang="en-US" dirty="0" smtClean="0"/>
              <a:t>Goal: Help students take risks in their thinking</a:t>
            </a:r>
          </a:p>
          <a:p>
            <a:pPr lvl="2">
              <a:buFont typeface="Arial" pitchFamily="34" charset="0"/>
              <a:buChar char="•"/>
            </a:pPr>
            <a:r>
              <a:rPr lang="en-US" dirty="0" smtClean="0"/>
              <a:t>Example Questions (</a:t>
            </a:r>
            <a:r>
              <a:rPr lang="en-US" dirty="0" err="1" smtClean="0"/>
              <a:t>Timmermans</a:t>
            </a:r>
            <a:r>
              <a:rPr lang="en-US" dirty="0" smtClean="0"/>
              <a:t> and Wilkes, 2012)</a:t>
            </a:r>
          </a:p>
          <a:p>
            <a:pPr lvl="3">
              <a:buFont typeface="Arial" pitchFamily="34" charset="0"/>
              <a:buChar char="•"/>
            </a:pPr>
            <a:r>
              <a:rPr lang="en-US" b="1" dirty="0" smtClean="0"/>
              <a:t>“What information could have been left out that</a:t>
            </a:r>
            <a:r>
              <a:rPr lang="en-US" b="1" baseline="0" dirty="0" smtClean="0"/>
              <a:t> would not have changed the story?”</a:t>
            </a:r>
          </a:p>
          <a:p>
            <a:pPr lvl="3">
              <a:buFont typeface="Arial" pitchFamily="34" charset="0"/>
              <a:buChar char="•"/>
            </a:pPr>
            <a:r>
              <a:rPr lang="en-US" b="1" baseline="0" dirty="0" smtClean="0"/>
              <a:t>“How were prejudices revealed in the story?”</a:t>
            </a:r>
            <a:endParaRPr lang="en-US" b="1" dirty="0" smtClean="0"/>
          </a:p>
          <a:p>
            <a:endParaRPr lang="en-US" dirty="0"/>
          </a:p>
        </p:txBody>
      </p:sp>
      <p:sp>
        <p:nvSpPr>
          <p:cNvPr id="4" name="Slide Number Placeholder 3"/>
          <p:cNvSpPr>
            <a:spLocks noGrp="1"/>
          </p:cNvSpPr>
          <p:nvPr>
            <p:ph type="sldNum" sz="quarter" idx="10"/>
          </p:nvPr>
        </p:nvSpPr>
        <p:spPr/>
        <p:txBody>
          <a:bodyPr/>
          <a:lstStyle/>
          <a:p>
            <a:fld id="{095346A4-16C0-4469-BF00-E00C3017286B}"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Authentic Reading Experiences</a:t>
            </a:r>
          </a:p>
          <a:p>
            <a:pPr lvl="1">
              <a:buFont typeface="Arial" pitchFamily="34" charset="0"/>
              <a:buChar char="•"/>
            </a:pPr>
            <a:r>
              <a:rPr lang="en-US" dirty="0" smtClean="0"/>
              <a:t>After some research about reading assignments, the author of </a:t>
            </a:r>
            <a:r>
              <a:rPr lang="en-US" i="1" dirty="0" smtClean="0"/>
              <a:t>Bridging Literature to Literacy through Authentic Reading Experiences </a:t>
            </a:r>
            <a:r>
              <a:rPr lang="en-US" dirty="0" smtClean="0"/>
              <a:t>found that “an out-of-class reading project…echoed my belief that both home and school are responsible for the development of healthy reading attitudes” (Baker, 2012).</a:t>
            </a:r>
          </a:p>
          <a:p>
            <a:pPr lvl="2">
              <a:buFont typeface="Arial" pitchFamily="34" charset="0"/>
              <a:buChar char="•"/>
            </a:pPr>
            <a:r>
              <a:rPr lang="en-US" dirty="0" smtClean="0"/>
              <a:t>Incorporating parents</a:t>
            </a:r>
          </a:p>
          <a:p>
            <a:pPr lvl="2">
              <a:buFont typeface="Arial" pitchFamily="34" charset="0"/>
              <a:buChar char="•"/>
            </a:pPr>
            <a:r>
              <a:rPr lang="en-US" dirty="0" smtClean="0"/>
              <a:t>The process… (Summarized from Baker, 2012)</a:t>
            </a:r>
          </a:p>
          <a:p>
            <a:pPr lvl="3">
              <a:buFont typeface="Arial" pitchFamily="34" charset="0"/>
              <a:buChar char="•"/>
            </a:pPr>
            <a:r>
              <a:rPr lang="en-US" b="1" dirty="0" smtClean="0"/>
              <a:t> Parents</a:t>
            </a:r>
            <a:r>
              <a:rPr lang="en-US" b="1" baseline="0" dirty="0" smtClean="0"/>
              <a:t> and student get two copies of the same mutually agreed upon book</a:t>
            </a:r>
          </a:p>
          <a:p>
            <a:pPr lvl="3">
              <a:buFont typeface="Arial" pitchFamily="34" charset="0"/>
              <a:buChar char="•"/>
            </a:pPr>
            <a:r>
              <a:rPr lang="en-US" b="1" baseline="0" dirty="0" smtClean="0"/>
              <a:t> At least one adult or family member (age 16 or older) was asked to read the book with the student.  They were encourage to create a timeline together</a:t>
            </a:r>
          </a:p>
          <a:p>
            <a:pPr lvl="3">
              <a:buFont typeface="Arial" pitchFamily="34" charset="0"/>
              <a:buChar char="•"/>
            </a:pPr>
            <a:r>
              <a:rPr lang="en-US" b="1" baseline="0" dirty="0" smtClean="0"/>
              <a:t> Throughout reading they were encouraged to discuss the book together</a:t>
            </a:r>
          </a:p>
          <a:p>
            <a:pPr lvl="4">
              <a:buFont typeface="Arial" pitchFamily="34" charset="0"/>
              <a:buChar char="•"/>
            </a:pPr>
            <a:r>
              <a:rPr lang="en-US" b="1" baseline="0" dirty="0" smtClean="0"/>
              <a:t>Don’t fear rereading</a:t>
            </a:r>
          </a:p>
          <a:p>
            <a:pPr lvl="4">
              <a:buFont typeface="Arial" pitchFamily="34" charset="0"/>
              <a:buChar char="•"/>
            </a:pPr>
            <a:r>
              <a:rPr lang="en-US" b="1" baseline="0" dirty="0" smtClean="0"/>
              <a:t>Ask questions</a:t>
            </a:r>
          </a:p>
          <a:p>
            <a:pPr lvl="4">
              <a:buFont typeface="Arial" pitchFamily="34" charset="0"/>
              <a:buChar char="•"/>
            </a:pPr>
            <a:r>
              <a:rPr lang="en-US" b="1" baseline="0" dirty="0" smtClean="0"/>
              <a:t>Formulate opinions</a:t>
            </a:r>
          </a:p>
          <a:p>
            <a:pPr lvl="4">
              <a:buFont typeface="Arial" pitchFamily="34" charset="0"/>
              <a:buChar char="•"/>
            </a:pPr>
            <a:r>
              <a:rPr lang="en-US" b="1" baseline="0" dirty="0" smtClean="0"/>
              <a:t>Help students make connections to life and other books</a:t>
            </a:r>
          </a:p>
          <a:p>
            <a:pPr lvl="3">
              <a:buFont typeface="Arial" pitchFamily="34" charset="0"/>
              <a:buChar char="•"/>
            </a:pPr>
            <a:r>
              <a:rPr lang="en-US" b="1" baseline="0" dirty="0" smtClean="0"/>
              <a:t> After reading, students and their “other reader” were encouraged to create a report.</a:t>
            </a:r>
          </a:p>
          <a:p>
            <a:pPr lvl="2">
              <a:buFont typeface="Arial" pitchFamily="34" charset="0"/>
              <a:buChar char="•"/>
            </a:pPr>
            <a:r>
              <a:rPr lang="en-US" baseline="0" dirty="0" smtClean="0"/>
              <a:t>The findings…</a:t>
            </a:r>
          </a:p>
          <a:p>
            <a:pPr lvl="3">
              <a:buFont typeface="Arial" pitchFamily="34" charset="0"/>
              <a:buChar char="•"/>
            </a:pPr>
            <a:r>
              <a:rPr lang="en-US" b="1" baseline="0" dirty="0" smtClean="0"/>
              <a:t> “Our endeavor inspired an authentic networking of a community committed to a love of sharing reading”</a:t>
            </a:r>
          </a:p>
          <a:p>
            <a:pPr lvl="3">
              <a:buFont typeface="Arial" pitchFamily="34" charset="0"/>
              <a:buChar char="•"/>
            </a:pPr>
            <a:r>
              <a:rPr lang="en-US" b="1" baseline="0" dirty="0" smtClean="0"/>
              <a:t> “Extending literacy beyond the walls of the school helped my students, whether male or female, enjoy the pleasure of choice and reading with their most important advocates.”</a:t>
            </a:r>
          </a:p>
          <a:p>
            <a:pPr lvl="3">
              <a:buFont typeface="Arial" pitchFamily="34" charset="0"/>
              <a:buChar char="•"/>
            </a:pPr>
            <a:r>
              <a:rPr lang="en-US" b="1" baseline="0" dirty="0" smtClean="0"/>
              <a:t> “My students learned that reading has relevancy expanding far beyond a school subject.</a:t>
            </a:r>
          </a:p>
          <a:p>
            <a:pPr lvl="3">
              <a:buFont typeface="Arial" pitchFamily="34" charset="0"/>
              <a:buChar char="•"/>
            </a:pPr>
            <a:r>
              <a:rPr lang="en-US" b="1" baseline="0" dirty="0" smtClean="0"/>
              <a:t> “One student said, ‘My mom is making me research the Civil Rights Movement because she thinks I can’t appreciate The Watsons Go to Birmingham without knowing what our country was like back then.”</a:t>
            </a:r>
            <a:endParaRPr lang="en-US" b="1" dirty="0" smtClean="0"/>
          </a:p>
          <a:p>
            <a:endParaRPr lang="en-US" dirty="0"/>
          </a:p>
        </p:txBody>
      </p:sp>
      <p:sp>
        <p:nvSpPr>
          <p:cNvPr id="4" name="Slide Number Placeholder 3"/>
          <p:cNvSpPr>
            <a:spLocks noGrp="1"/>
          </p:cNvSpPr>
          <p:nvPr>
            <p:ph type="sldNum" sz="quarter" idx="10"/>
          </p:nvPr>
        </p:nvSpPr>
        <p:spPr/>
        <p:txBody>
          <a:bodyPr/>
          <a:lstStyle/>
          <a:p>
            <a:fld id="{095346A4-16C0-4469-BF00-E00C3017286B}"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“Since writing is a skill-based activity and its elements can be pre-assessed, the study guide method is not as useful as the contract strategies” (</a:t>
            </a:r>
            <a:r>
              <a:rPr lang="en-US" dirty="0" err="1" smtClean="0"/>
              <a:t>Winebrenner</a:t>
            </a:r>
            <a:r>
              <a:rPr lang="en-US" dirty="0" smtClean="0"/>
              <a:t>,  136).</a:t>
            </a:r>
          </a:p>
          <a:p>
            <a:pPr lvl="1">
              <a:buFont typeface="Arial" pitchFamily="34" charset="0"/>
              <a:buChar char="•"/>
            </a:pPr>
            <a:r>
              <a:rPr lang="en-US" dirty="0" smtClean="0"/>
              <a:t>Student who show mastery should be allowed to engage in writing activities that are meaningful for them.</a:t>
            </a:r>
          </a:p>
          <a:p>
            <a:pPr lvl="1">
              <a:buFont typeface="Arial" pitchFamily="34" charset="0"/>
              <a:buChar char="•"/>
            </a:pPr>
            <a:r>
              <a:rPr lang="en-US" dirty="0" smtClean="0"/>
              <a:t>Contract Method can be used with the extension menu to help students grow in their writing</a:t>
            </a:r>
          </a:p>
          <a:p>
            <a:pPr lvl="2">
              <a:buFont typeface="Arial" pitchFamily="34" charset="0"/>
              <a:buChar char="•"/>
            </a:pPr>
            <a:r>
              <a:rPr lang="en-US" b="1" dirty="0" smtClean="0"/>
              <a:t>Examples of extension projects (</a:t>
            </a:r>
            <a:r>
              <a:rPr lang="en-US" b="1" dirty="0" err="1" smtClean="0"/>
              <a:t>Winebrenner</a:t>
            </a:r>
            <a:r>
              <a:rPr lang="en-US" b="1" dirty="0" smtClean="0"/>
              <a:t>,</a:t>
            </a:r>
            <a:r>
              <a:rPr lang="en-US" b="1" baseline="0" dirty="0" smtClean="0"/>
              <a:t> 139)</a:t>
            </a:r>
            <a:r>
              <a:rPr lang="en-US" b="1" dirty="0" smtClean="0"/>
              <a:t>:</a:t>
            </a:r>
          </a:p>
          <a:p>
            <a:pPr lvl="3">
              <a:buFont typeface="Arial" pitchFamily="34" charset="0"/>
              <a:buChar char="•"/>
            </a:pPr>
            <a:r>
              <a:rPr lang="en-US" b="1" dirty="0" smtClean="0"/>
              <a:t>“Write opposing</a:t>
            </a:r>
            <a:r>
              <a:rPr lang="en-US" b="1" baseline="0" dirty="0" smtClean="0"/>
              <a:t> viewpoints papers.  Enlist a friend to help you present a two-sided argument that explores the two different sides of an issue.”</a:t>
            </a:r>
          </a:p>
          <a:p>
            <a:pPr lvl="3">
              <a:buFont typeface="Arial" pitchFamily="34" charset="0"/>
              <a:buChar char="•"/>
            </a:pPr>
            <a:r>
              <a:rPr lang="en-US" b="1" baseline="0" dirty="0" smtClean="0"/>
              <a:t>“Contact a writer you admire.  Interview him or her over email.  Tell the author what you liked about a specific work, and ask questions about her or his writing process.  Create a report about your interview.”</a:t>
            </a:r>
            <a:endParaRPr lang="en-US" b="1" dirty="0" smtClean="0"/>
          </a:p>
          <a:p>
            <a:pPr lvl="1">
              <a:buFont typeface="Arial" pitchFamily="34" charset="0"/>
              <a:buChar char="•"/>
            </a:pPr>
            <a:r>
              <a:rPr lang="en-US" dirty="0" smtClean="0"/>
              <a:t>Ongoing Writing Projects</a:t>
            </a:r>
          </a:p>
          <a:p>
            <a:pPr lvl="2">
              <a:buFont typeface="Arial" pitchFamily="34" charset="0"/>
              <a:buChar char="•"/>
            </a:pPr>
            <a:r>
              <a:rPr lang="en-US" dirty="0" smtClean="0"/>
              <a:t>CYC or Passion Projects in Writing</a:t>
            </a:r>
          </a:p>
          <a:p>
            <a:pPr lvl="3">
              <a:buFont typeface="Arial" pitchFamily="34" charset="0"/>
              <a:buChar char="•"/>
            </a:pPr>
            <a:r>
              <a:rPr lang="en-US" b="1" dirty="0" smtClean="0"/>
              <a:t>Students work</a:t>
            </a:r>
            <a:r>
              <a:rPr lang="en-US" b="1" baseline="0" dirty="0" smtClean="0"/>
              <a:t> on year-long writing projects (i.e. poetry portfolios, novels, etc.)</a:t>
            </a:r>
          </a:p>
          <a:p>
            <a:pPr lvl="1">
              <a:buFont typeface="Arial" pitchFamily="34" charset="0"/>
              <a:buChar char="•"/>
            </a:pPr>
            <a:r>
              <a:rPr lang="en-US" b="0" baseline="0" dirty="0" smtClean="0"/>
              <a:t>The Great Friday Afternoon Event (</a:t>
            </a:r>
            <a:r>
              <a:rPr lang="en-US" b="0" baseline="0" dirty="0" err="1" smtClean="0"/>
              <a:t>Winebrenner</a:t>
            </a:r>
            <a:r>
              <a:rPr lang="en-US" b="0" baseline="0" dirty="0" smtClean="0"/>
              <a:t>, 140)</a:t>
            </a:r>
          </a:p>
          <a:p>
            <a:pPr lvl="2">
              <a:buFont typeface="Arial" pitchFamily="34" charset="0"/>
              <a:buChar char="•"/>
            </a:pPr>
            <a:r>
              <a:rPr lang="en-US" b="1" baseline="0" dirty="0" smtClean="0"/>
              <a:t>Divide the class into 4 teams</a:t>
            </a:r>
          </a:p>
          <a:p>
            <a:pPr lvl="3">
              <a:buFont typeface="Arial" pitchFamily="34" charset="0"/>
              <a:buChar char="•"/>
            </a:pPr>
            <a:r>
              <a:rPr lang="en-US" b="1" baseline="0" dirty="0" smtClean="0"/>
              <a:t>Each week, each team has a different category.  They present options from that category. (i.e. poetry, newscast, book reviews, etc.)</a:t>
            </a:r>
          </a:p>
          <a:p>
            <a:pPr lvl="2">
              <a:buFont typeface="Arial" pitchFamily="34" charset="0"/>
              <a:buChar char="•"/>
            </a:pPr>
            <a:endParaRPr lang="en-US" b="1" dirty="0" smtClean="0"/>
          </a:p>
          <a:p>
            <a:endParaRPr lang="en-US" dirty="0"/>
          </a:p>
        </p:txBody>
      </p:sp>
      <p:sp>
        <p:nvSpPr>
          <p:cNvPr id="4" name="Slide Number Placeholder 3"/>
          <p:cNvSpPr>
            <a:spLocks noGrp="1"/>
          </p:cNvSpPr>
          <p:nvPr>
            <p:ph type="sldNum" sz="quarter" idx="10"/>
          </p:nvPr>
        </p:nvSpPr>
        <p:spPr/>
        <p:txBody>
          <a:bodyPr/>
          <a:lstStyle/>
          <a:p>
            <a:fld id="{095346A4-16C0-4469-BF00-E00C3017286B}"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76F4B2-58BC-4781-A79E-7B24D397B7E2}" type="datetimeFigureOut">
              <a:rPr lang="en-US" smtClean="0"/>
              <a:t>4/20/2013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87D9FC-C879-4842-9194-712349F5D0E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76F4B2-58BC-4781-A79E-7B24D397B7E2}" type="datetimeFigureOut">
              <a:rPr lang="en-US" smtClean="0"/>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7D9FC-C879-4842-9194-712349F5D0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987D9FC-C879-4842-9194-712349F5D0E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76F4B2-58BC-4781-A79E-7B24D397B7E2}" type="datetimeFigureOut">
              <a:rPr lang="en-US" smtClean="0"/>
              <a:t>4/20/2013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76F4B2-58BC-4781-A79E-7B24D397B7E2}" type="datetimeFigureOut">
              <a:rPr lang="en-US" smtClean="0"/>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987D9FC-C879-4842-9194-712349F5D0E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176F4B2-58BC-4781-A79E-7B24D397B7E2}" type="datetimeFigureOut">
              <a:rPr lang="en-US" smtClean="0"/>
              <a:t>4/20/2013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87D9FC-C879-4842-9194-712349F5D0E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176F4B2-58BC-4781-A79E-7B24D397B7E2}" type="datetimeFigureOut">
              <a:rPr lang="en-US" smtClean="0"/>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7D9FC-C879-4842-9194-712349F5D0E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76F4B2-58BC-4781-A79E-7B24D397B7E2}" type="datetimeFigureOut">
              <a:rPr lang="en-US" smtClean="0"/>
              <a:t>4/20/2013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987D9FC-C879-4842-9194-712349F5D0E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76F4B2-58BC-4781-A79E-7B24D397B7E2}" type="datetimeFigureOut">
              <a:rPr lang="en-US" smtClean="0"/>
              <a:t>4/20/2013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987D9FC-C879-4842-9194-712349F5D0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176F4B2-58BC-4781-A79E-7B24D397B7E2}" type="datetimeFigureOut">
              <a:rPr lang="en-US" smtClean="0"/>
              <a:t>4/20/2013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87D9FC-C879-4842-9194-712349F5D0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87D9FC-C879-4842-9194-712349F5D0E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176F4B2-58BC-4781-A79E-7B24D397B7E2}" type="datetimeFigureOut">
              <a:rPr lang="en-US" smtClean="0"/>
              <a:t>4/20/2013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987D9FC-C879-4842-9194-712349F5D0E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176F4B2-58BC-4781-A79E-7B24D397B7E2}" type="datetimeFigureOut">
              <a:rPr lang="en-US" smtClean="0"/>
              <a:t>4/20/2013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176F4B2-58BC-4781-A79E-7B24D397B7E2}" type="datetimeFigureOut">
              <a:rPr lang="en-US" smtClean="0"/>
              <a:t>4/20/2013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87D9FC-C879-4842-9194-712349F5D0E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Katrina Wagner</a:t>
            </a:r>
          </a:p>
          <a:p>
            <a:r>
              <a:rPr lang="en-US" dirty="0" smtClean="0"/>
              <a:t>Whitworth University</a:t>
            </a:r>
          </a:p>
          <a:p>
            <a:r>
              <a:rPr lang="en-US" dirty="0" smtClean="0"/>
              <a:t>Strategies and Instructional Models</a:t>
            </a:r>
          </a:p>
          <a:p>
            <a:r>
              <a:rPr lang="en-US" dirty="0" smtClean="0"/>
              <a:t>April 2013</a:t>
            </a:r>
          </a:p>
        </p:txBody>
      </p:sp>
      <p:sp>
        <p:nvSpPr>
          <p:cNvPr id="2" name="Title 1"/>
          <p:cNvSpPr>
            <a:spLocks noGrp="1"/>
          </p:cNvSpPr>
          <p:nvPr>
            <p:ph type="ctrTitle"/>
          </p:nvPr>
        </p:nvSpPr>
        <p:spPr/>
        <p:txBody>
          <a:bodyPr>
            <a:normAutofit fontScale="90000"/>
          </a:bodyPr>
          <a:lstStyle/>
          <a:p>
            <a:r>
              <a:rPr lang="en-US" dirty="0" smtClean="0"/>
              <a:t>Extending Reading and Writing Instruction to Meet the Needs of Gifted Learners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Reading Instruction</a:t>
            </a:r>
            <a:endParaRPr lang="en-US" dirty="0"/>
          </a:p>
        </p:txBody>
      </p:sp>
      <p:sp>
        <p:nvSpPr>
          <p:cNvPr id="3" name="Content Placeholder 2"/>
          <p:cNvSpPr>
            <a:spLocks noGrp="1"/>
          </p:cNvSpPr>
          <p:nvPr>
            <p:ph sz="quarter" idx="1"/>
          </p:nvPr>
        </p:nvSpPr>
        <p:spPr>
          <a:xfrm>
            <a:off x="301752" y="1527048"/>
            <a:ext cx="8503920" cy="3959352"/>
          </a:xfrm>
        </p:spPr>
        <p:txBody>
          <a:bodyPr/>
          <a:lstStyle/>
          <a:p>
            <a:r>
              <a:rPr lang="en-US" dirty="0" smtClean="0"/>
              <a:t>Critical Reading</a:t>
            </a:r>
          </a:p>
          <a:p>
            <a:pPr lvl="1"/>
            <a:r>
              <a:rPr lang="en-US" dirty="0" smtClean="0"/>
              <a:t>Books should be examples of “rigorous use of language, syntax, and challenging literary elements, and challenging literary elements such as simile, metaphor, allegory, foreshadowing, and others.” (</a:t>
            </a:r>
            <a:r>
              <a:rPr lang="en-US" dirty="0" err="1" smtClean="0"/>
              <a:t>Winebrenner</a:t>
            </a:r>
            <a:r>
              <a:rPr lang="en-US" dirty="0" smtClean="0"/>
              <a:t>, 101)</a:t>
            </a:r>
          </a:p>
          <a:p>
            <a:pPr lvl="1"/>
            <a:r>
              <a:rPr lang="en-US" dirty="0" smtClean="0"/>
              <a:t>Focus less on comprehension</a:t>
            </a:r>
          </a:p>
          <a:p>
            <a:pPr lvl="2"/>
            <a:r>
              <a:rPr lang="en-US" dirty="0" smtClean="0"/>
              <a:t>Focus more on:</a:t>
            </a:r>
          </a:p>
          <a:p>
            <a:pPr lvl="3"/>
            <a:r>
              <a:rPr lang="en-US" dirty="0" smtClean="0"/>
              <a:t>The selections effectiveness</a:t>
            </a:r>
          </a:p>
          <a:p>
            <a:pPr lvl="3"/>
            <a:r>
              <a:rPr lang="en-US" dirty="0" smtClean="0"/>
              <a:t>Its use of challenging content</a:t>
            </a:r>
          </a:p>
          <a:p>
            <a:pPr lvl="1"/>
            <a:r>
              <a:rPr lang="en-US" dirty="0" smtClean="0"/>
              <a:t>Group advanced readers together</a:t>
            </a:r>
            <a:endParaRPr lang="en-US" dirty="0"/>
          </a:p>
        </p:txBody>
      </p:sp>
      <p:sp>
        <p:nvSpPr>
          <p:cNvPr id="4" name="TextBox 3"/>
          <p:cNvSpPr txBox="1"/>
          <p:nvPr/>
        </p:nvSpPr>
        <p:spPr>
          <a:xfrm>
            <a:off x="381000" y="6019800"/>
            <a:ext cx="8458200" cy="276999"/>
          </a:xfrm>
          <a:prstGeom prst="rect">
            <a:avLst/>
          </a:prstGeom>
          <a:noFill/>
        </p:spPr>
        <p:txBody>
          <a:bodyPr wrap="square" rtlCol="0">
            <a:spAutoFit/>
          </a:bodyPr>
          <a:lstStyle/>
          <a:p>
            <a:r>
              <a:rPr lang="en-US" sz="1200" dirty="0" err="1"/>
              <a:t>Winebrenner</a:t>
            </a:r>
            <a:r>
              <a:rPr lang="en-US" sz="1200" dirty="0"/>
              <a:t>, S. (2012). </a:t>
            </a:r>
            <a:r>
              <a:rPr lang="en-US" sz="1200" i="1" dirty="0"/>
              <a:t>Teaching gifted kids in the regular classroom</a:t>
            </a:r>
            <a:r>
              <a:rPr lang="en-US" sz="1200" dirty="0"/>
              <a:t>. (3rd ed.). Minneapolis : Free Spirit Publishing Inc.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Reading Instruction</a:t>
            </a:r>
            <a:endParaRPr lang="en-US" dirty="0"/>
          </a:p>
        </p:txBody>
      </p:sp>
      <p:sp>
        <p:nvSpPr>
          <p:cNvPr id="3" name="Content Placeholder 2"/>
          <p:cNvSpPr>
            <a:spLocks noGrp="1"/>
          </p:cNvSpPr>
          <p:nvPr>
            <p:ph sz="quarter" idx="1"/>
          </p:nvPr>
        </p:nvSpPr>
        <p:spPr>
          <a:xfrm>
            <a:off x="301752" y="1527048"/>
            <a:ext cx="8503920" cy="4340352"/>
          </a:xfrm>
        </p:spPr>
        <p:txBody>
          <a:bodyPr>
            <a:normAutofit lnSpcReduction="10000"/>
          </a:bodyPr>
          <a:lstStyle/>
          <a:p>
            <a:r>
              <a:rPr lang="en-US" dirty="0" smtClean="0"/>
              <a:t>Reading Activities Menu</a:t>
            </a:r>
          </a:p>
          <a:p>
            <a:pPr lvl="1"/>
            <a:r>
              <a:rPr lang="en-US" dirty="0" smtClean="0"/>
              <a:t>Provide gifted or more capable students with extension activities</a:t>
            </a:r>
          </a:p>
          <a:p>
            <a:pPr lvl="2"/>
            <a:r>
              <a:rPr lang="en-US" dirty="0" smtClean="0"/>
              <a:t>Could create menus for different genre units of study (i.e. biography, science fiction, etc.)</a:t>
            </a:r>
          </a:p>
          <a:p>
            <a:pPr lvl="3"/>
            <a:r>
              <a:rPr lang="en-US" dirty="0" smtClean="0"/>
              <a:t>“Students who compact out of the regular work in reading may choose from the list of options.  The menu also allows for choice days, when students may create and work on their own activities or continue with listed activities” (</a:t>
            </a:r>
            <a:r>
              <a:rPr lang="en-US" dirty="0" err="1" smtClean="0"/>
              <a:t>Winebrenner</a:t>
            </a:r>
            <a:r>
              <a:rPr lang="en-US" dirty="0" smtClean="0"/>
              <a:t>, 106)</a:t>
            </a:r>
          </a:p>
          <a:p>
            <a:r>
              <a:rPr lang="en-US" dirty="0" smtClean="0"/>
              <a:t>Contract for Reading Skills</a:t>
            </a:r>
          </a:p>
          <a:p>
            <a:pPr lvl="1"/>
            <a:r>
              <a:rPr lang="en-US" dirty="0" smtClean="0"/>
              <a:t>Can be used for reading skills, grammar, vocabulary, and language mechanics</a:t>
            </a:r>
            <a:endParaRPr lang="en-US" dirty="0"/>
          </a:p>
        </p:txBody>
      </p:sp>
      <p:sp>
        <p:nvSpPr>
          <p:cNvPr id="4" name="TextBox 3"/>
          <p:cNvSpPr txBox="1"/>
          <p:nvPr/>
        </p:nvSpPr>
        <p:spPr>
          <a:xfrm>
            <a:off x="381000" y="6019800"/>
            <a:ext cx="8458200" cy="276999"/>
          </a:xfrm>
          <a:prstGeom prst="rect">
            <a:avLst/>
          </a:prstGeom>
          <a:noFill/>
        </p:spPr>
        <p:txBody>
          <a:bodyPr wrap="square" rtlCol="0">
            <a:spAutoFit/>
          </a:bodyPr>
          <a:lstStyle/>
          <a:p>
            <a:r>
              <a:rPr lang="en-US" sz="1200" dirty="0" err="1"/>
              <a:t>Winebrenner</a:t>
            </a:r>
            <a:r>
              <a:rPr lang="en-US" sz="1200" dirty="0"/>
              <a:t>, S. (2012). </a:t>
            </a:r>
            <a:r>
              <a:rPr lang="en-US" sz="1200" i="1" dirty="0"/>
              <a:t>Teaching gifted kids in the regular classroom</a:t>
            </a:r>
            <a:r>
              <a:rPr lang="en-US" sz="1200" dirty="0"/>
              <a:t>. (3rd ed.). Minneapolis : Free Spirit Publishing Inc.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Reading Instruction</a:t>
            </a:r>
            <a:endParaRPr lang="en-US" dirty="0"/>
          </a:p>
        </p:txBody>
      </p:sp>
      <p:sp>
        <p:nvSpPr>
          <p:cNvPr id="3" name="Content Placeholder 2"/>
          <p:cNvSpPr>
            <a:spLocks noGrp="1"/>
          </p:cNvSpPr>
          <p:nvPr>
            <p:ph sz="quarter" idx="1"/>
          </p:nvPr>
        </p:nvSpPr>
        <p:spPr>
          <a:xfrm>
            <a:off x="301752" y="1527048"/>
            <a:ext cx="8503920" cy="4340352"/>
          </a:xfrm>
        </p:spPr>
        <p:txBody>
          <a:bodyPr>
            <a:normAutofit/>
          </a:bodyPr>
          <a:lstStyle/>
          <a:p>
            <a:r>
              <a:rPr lang="en-US" dirty="0" smtClean="0"/>
              <a:t>Independent Reading</a:t>
            </a:r>
          </a:p>
          <a:p>
            <a:pPr lvl="1"/>
            <a:r>
              <a:rPr lang="en-US" dirty="0" smtClean="0"/>
              <a:t>“Students may be grouped for skill work by their assessed reading levels, but have more latitude in the books they select for their independent reading” (</a:t>
            </a:r>
            <a:r>
              <a:rPr lang="en-US" dirty="0" err="1" smtClean="0"/>
              <a:t>Winebrenner</a:t>
            </a:r>
            <a:r>
              <a:rPr lang="en-US" dirty="0" smtClean="0"/>
              <a:t>, 115)</a:t>
            </a:r>
          </a:p>
          <a:p>
            <a:pPr lvl="2"/>
            <a:r>
              <a:rPr lang="en-US" dirty="0" smtClean="0"/>
              <a:t>Teacher should then provide challenging activities for these students to accomplish.  </a:t>
            </a:r>
          </a:p>
          <a:p>
            <a:pPr lvl="3"/>
            <a:r>
              <a:rPr lang="en-US" dirty="0" smtClean="0"/>
              <a:t>Not too much written work</a:t>
            </a:r>
          </a:p>
          <a:p>
            <a:pPr lvl="3"/>
            <a:r>
              <a:rPr lang="en-US" dirty="0" smtClean="0"/>
              <a:t>Discussion starters</a:t>
            </a:r>
          </a:p>
          <a:p>
            <a:pPr lvl="3"/>
            <a:r>
              <a:rPr lang="en-US" dirty="0" smtClean="0"/>
              <a:t>Schedule brief weekly conferences with students  (</a:t>
            </a:r>
            <a:r>
              <a:rPr lang="en-US" dirty="0" err="1" smtClean="0"/>
              <a:t>Winebrenner</a:t>
            </a:r>
            <a:r>
              <a:rPr lang="en-US" dirty="0" smtClean="0"/>
              <a:t>, 118)</a:t>
            </a:r>
          </a:p>
          <a:p>
            <a:pPr lvl="1"/>
            <a:r>
              <a:rPr lang="en-US" dirty="0" smtClean="0"/>
              <a:t>Book sharing</a:t>
            </a:r>
            <a:endParaRPr lang="en-US" dirty="0"/>
          </a:p>
        </p:txBody>
      </p:sp>
      <p:sp>
        <p:nvSpPr>
          <p:cNvPr id="4" name="TextBox 3"/>
          <p:cNvSpPr txBox="1"/>
          <p:nvPr/>
        </p:nvSpPr>
        <p:spPr>
          <a:xfrm>
            <a:off x="381000" y="6019800"/>
            <a:ext cx="8458200" cy="276999"/>
          </a:xfrm>
          <a:prstGeom prst="rect">
            <a:avLst/>
          </a:prstGeom>
          <a:noFill/>
        </p:spPr>
        <p:txBody>
          <a:bodyPr wrap="square" rtlCol="0">
            <a:spAutoFit/>
          </a:bodyPr>
          <a:lstStyle/>
          <a:p>
            <a:r>
              <a:rPr lang="en-US" sz="1200" dirty="0" err="1"/>
              <a:t>Winebrenner</a:t>
            </a:r>
            <a:r>
              <a:rPr lang="en-US" sz="1200" dirty="0"/>
              <a:t>, S. (2012). </a:t>
            </a:r>
            <a:r>
              <a:rPr lang="en-US" sz="1200" i="1" dirty="0"/>
              <a:t>Teaching gifted kids in the regular classroom</a:t>
            </a:r>
            <a:r>
              <a:rPr lang="en-US" sz="1200" dirty="0"/>
              <a:t>. (3rd ed.). Minneapolis : Free Spirit Publishing Inc.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Reading Instruction</a:t>
            </a:r>
            <a:endParaRPr lang="en-US" dirty="0"/>
          </a:p>
        </p:txBody>
      </p:sp>
      <p:sp>
        <p:nvSpPr>
          <p:cNvPr id="3" name="Content Placeholder 2"/>
          <p:cNvSpPr>
            <a:spLocks noGrp="1"/>
          </p:cNvSpPr>
          <p:nvPr>
            <p:ph sz="quarter" idx="1"/>
          </p:nvPr>
        </p:nvSpPr>
        <p:spPr>
          <a:xfrm>
            <a:off x="301752" y="1527048"/>
            <a:ext cx="8503920" cy="4340352"/>
          </a:xfrm>
        </p:spPr>
        <p:txBody>
          <a:bodyPr>
            <a:normAutofit/>
          </a:bodyPr>
          <a:lstStyle/>
          <a:p>
            <a:r>
              <a:rPr lang="en-US" dirty="0" smtClean="0"/>
              <a:t>Text Discussions</a:t>
            </a:r>
          </a:p>
          <a:p>
            <a:pPr lvl="1"/>
            <a:r>
              <a:rPr lang="en-US" dirty="0" smtClean="0"/>
              <a:t>“Sandra Kaplan and Betty Gould developed The Icons of Depth and Complexity to provide a framework in which talented and gifted learners discover and think about their world in deeper and more complex ways” (</a:t>
            </a:r>
            <a:r>
              <a:rPr lang="en-US" dirty="0" err="1" smtClean="0"/>
              <a:t>Timmermans</a:t>
            </a:r>
            <a:r>
              <a:rPr lang="en-US" dirty="0" smtClean="0"/>
              <a:t> and Wilkes, 2012)</a:t>
            </a:r>
          </a:p>
          <a:p>
            <a:pPr lvl="2"/>
            <a:r>
              <a:rPr lang="en-US" dirty="0" smtClean="0"/>
              <a:t>All content areas</a:t>
            </a:r>
          </a:p>
          <a:p>
            <a:pPr lvl="2"/>
            <a:r>
              <a:rPr lang="en-US" dirty="0" smtClean="0"/>
              <a:t>The framework can be used “as a way to respond to literature in deep and complex ways” (</a:t>
            </a:r>
            <a:r>
              <a:rPr lang="en-US" dirty="0" err="1" smtClean="0"/>
              <a:t>Timmermans</a:t>
            </a:r>
            <a:r>
              <a:rPr lang="en-US" dirty="0" smtClean="0"/>
              <a:t> and Wilkes, 2012).</a:t>
            </a:r>
          </a:p>
          <a:p>
            <a:pPr lvl="1"/>
            <a:r>
              <a:rPr lang="en-US" dirty="0" smtClean="0"/>
              <a:t>The Icon Game</a:t>
            </a:r>
          </a:p>
          <a:p>
            <a:pPr lvl="2"/>
            <a:r>
              <a:rPr lang="en-US" dirty="0" smtClean="0"/>
              <a:t>Goal: Help students take risks in their thinking</a:t>
            </a:r>
          </a:p>
          <a:p>
            <a:pPr lvl="2"/>
            <a:r>
              <a:rPr lang="en-US" dirty="0" smtClean="0"/>
              <a:t>Example Questions</a:t>
            </a:r>
          </a:p>
          <a:p>
            <a:pPr lvl="1"/>
            <a:endParaRPr lang="en-US" dirty="0" smtClean="0"/>
          </a:p>
        </p:txBody>
      </p:sp>
      <p:sp>
        <p:nvSpPr>
          <p:cNvPr id="4" name="TextBox 3"/>
          <p:cNvSpPr txBox="1"/>
          <p:nvPr/>
        </p:nvSpPr>
        <p:spPr>
          <a:xfrm>
            <a:off x="381000" y="5867400"/>
            <a:ext cx="8458200" cy="461665"/>
          </a:xfrm>
          <a:prstGeom prst="rect">
            <a:avLst/>
          </a:prstGeom>
          <a:noFill/>
        </p:spPr>
        <p:txBody>
          <a:bodyPr wrap="square" rtlCol="0">
            <a:spAutoFit/>
          </a:bodyPr>
          <a:lstStyle/>
          <a:p>
            <a:r>
              <a:rPr lang="en-US" sz="1200" dirty="0" err="1"/>
              <a:t>Timmermans</a:t>
            </a:r>
            <a:r>
              <a:rPr lang="en-US" sz="1200" dirty="0"/>
              <a:t>, K., &amp; Wilkes, P. (</a:t>
            </a:r>
            <a:r>
              <a:rPr lang="en-US" sz="1200" dirty="0" err="1"/>
              <a:t>n.d</a:t>
            </a:r>
            <a:r>
              <a:rPr lang="en-US" sz="1200" dirty="0"/>
              <a:t>.). Talking about text: Engaging children in conversations with depth and complexity. (2012). </a:t>
            </a:r>
            <a:r>
              <a:rPr lang="en-US" sz="1200" i="1" dirty="0"/>
              <a:t>Teaching for High Potential</a:t>
            </a:r>
            <a:r>
              <a:rPr lang="en-US" sz="1200" dirty="0"/>
              <a:t>, </a:t>
            </a:r>
            <a:r>
              <a:rPr lang="en-US" sz="1200" i="1" dirty="0"/>
              <a:t>Spring</a:t>
            </a:r>
            <a:r>
              <a:rPr lang="en-US" sz="1200" dirty="0"/>
              <a:t>, 6-7</a:t>
            </a:r>
            <a:r>
              <a:rPr lang="en-US" sz="1200" dirty="0" smtClean="0"/>
              <a:t>.</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Reading Instruction</a:t>
            </a:r>
            <a:endParaRPr lang="en-US" dirty="0"/>
          </a:p>
        </p:txBody>
      </p:sp>
      <p:sp>
        <p:nvSpPr>
          <p:cNvPr id="3" name="Content Placeholder 2"/>
          <p:cNvSpPr>
            <a:spLocks noGrp="1"/>
          </p:cNvSpPr>
          <p:nvPr>
            <p:ph sz="quarter" idx="1"/>
          </p:nvPr>
        </p:nvSpPr>
        <p:spPr>
          <a:xfrm>
            <a:off x="301752" y="1527048"/>
            <a:ext cx="8503920" cy="4340352"/>
          </a:xfrm>
        </p:spPr>
        <p:txBody>
          <a:bodyPr>
            <a:normAutofit/>
          </a:bodyPr>
          <a:lstStyle/>
          <a:p>
            <a:r>
              <a:rPr lang="en-US" dirty="0" smtClean="0"/>
              <a:t>Authentic Reading Experiences</a:t>
            </a:r>
          </a:p>
          <a:p>
            <a:pPr lvl="1"/>
            <a:r>
              <a:rPr lang="en-US" dirty="0" smtClean="0"/>
              <a:t>After some research about reading assignments, the author of </a:t>
            </a:r>
            <a:r>
              <a:rPr lang="en-US" i="1" dirty="0" smtClean="0"/>
              <a:t>Bridging Literature to Literacy through Authentic Reading Experiences </a:t>
            </a:r>
            <a:r>
              <a:rPr lang="en-US" dirty="0" smtClean="0"/>
              <a:t>found that “an out-of-class reading project…echoed my belief that both home and school are responsible for the development of healthy reading attitudes” (Baker, 2012).</a:t>
            </a:r>
          </a:p>
          <a:p>
            <a:pPr lvl="2"/>
            <a:r>
              <a:rPr lang="en-US" dirty="0" smtClean="0"/>
              <a:t>Incorporating parents</a:t>
            </a:r>
          </a:p>
          <a:p>
            <a:pPr lvl="2"/>
            <a:r>
              <a:rPr lang="en-US" dirty="0" smtClean="0"/>
              <a:t>The process…</a:t>
            </a:r>
          </a:p>
          <a:p>
            <a:pPr lvl="2"/>
            <a:r>
              <a:rPr lang="en-US" dirty="0" smtClean="0"/>
              <a:t>The findings…</a:t>
            </a:r>
          </a:p>
          <a:p>
            <a:pPr lvl="1"/>
            <a:endParaRPr lang="en-US" dirty="0" smtClean="0"/>
          </a:p>
        </p:txBody>
      </p:sp>
      <p:sp>
        <p:nvSpPr>
          <p:cNvPr id="4" name="TextBox 3"/>
          <p:cNvSpPr txBox="1"/>
          <p:nvPr/>
        </p:nvSpPr>
        <p:spPr>
          <a:xfrm>
            <a:off x="381000" y="5867400"/>
            <a:ext cx="8458200" cy="461665"/>
          </a:xfrm>
          <a:prstGeom prst="rect">
            <a:avLst/>
          </a:prstGeom>
          <a:noFill/>
        </p:spPr>
        <p:txBody>
          <a:bodyPr wrap="square" rtlCol="0">
            <a:spAutoFit/>
          </a:bodyPr>
          <a:lstStyle/>
          <a:p>
            <a:r>
              <a:rPr lang="en-US" sz="1200" dirty="0" smtClean="0"/>
              <a:t>Baker, J.S. Bridging literature to literacy through authentic reading experiences. </a:t>
            </a:r>
            <a:r>
              <a:rPr lang="en-US" sz="1200" dirty="0"/>
              <a:t>(2012). </a:t>
            </a:r>
            <a:r>
              <a:rPr lang="en-US" sz="1200" i="1" dirty="0"/>
              <a:t>Teaching for High Potential</a:t>
            </a:r>
            <a:r>
              <a:rPr lang="en-US" sz="1200" dirty="0"/>
              <a:t>, </a:t>
            </a:r>
            <a:r>
              <a:rPr lang="en-US" sz="1200" i="1" dirty="0"/>
              <a:t>Spring</a:t>
            </a:r>
            <a:r>
              <a:rPr lang="en-US" sz="1200" dirty="0"/>
              <a:t>, </a:t>
            </a:r>
            <a:r>
              <a:rPr lang="en-US" sz="1200" dirty="0" smtClean="0"/>
              <a:t>12-13.</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Writing Instruction</a:t>
            </a:r>
            <a:endParaRPr lang="en-US" dirty="0"/>
          </a:p>
        </p:txBody>
      </p:sp>
      <p:sp>
        <p:nvSpPr>
          <p:cNvPr id="3" name="Content Placeholder 2"/>
          <p:cNvSpPr>
            <a:spLocks noGrp="1"/>
          </p:cNvSpPr>
          <p:nvPr>
            <p:ph sz="quarter" idx="1"/>
          </p:nvPr>
        </p:nvSpPr>
        <p:spPr>
          <a:xfrm>
            <a:off x="301752" y="1527048"/>
            <a:ext cx="8503920" cy="4340352"/>
          </a:xfrm>
        </p:spPr>
        <p:txBody>
          <a:bodyPr>
            <a:normAutofit lnSpcReduction="10000"/>
          </a:bodyPr>
          <a:lstStyle/>
          <a:p>
            <a:r>
              <a:rPr lang="en-US" dirty="0" smtClean="0"/>
              <a:t>“Since writing is a skill-based activity and its elements can be pre-assessed, the study guide method is not as useful as the contract strategies” (</a:t>
            </a:r>
            <a:r>
              <a:rPr lang="en-US" dirty="0" err="1" smtClean="0"/>
              <a:t>Winebrenner</a:t>
            </a:r>
            <a:r>
              <a:rPr lang="en-US" dirty="0" smtClean="0"/>
              <a:t>,  136).</a:t>
            </a:r>
          </a:p>
          <a:p>
            <a:pPr lvl="1"/>
            <a:r>
              <a:rPr lang="en-US" dirty="0" smtClean="0"/>
              <a:t>Student who show mastery should be allowed to engage in writing activities that are meaningful for them.</a:t>
            </a:r>
          </a:p>
          <a:p>
            <a:pPr lvl="1"/>
            <a:r>
              <a:rPr lang="en-US" dirty="0" smtClean="0"/>
              <a:t>Contract Method can be used with the extension menu to help students grow in their writing</a:t>
            </a:r>
          </a:p>
          <a:p>
            <a:pPr lvl="1"/>
            <a:r>
              <a:rPr lang="en-US" dirty="0" smtClean="0"/>
              <a:t>Ongoing Writing Projects</a:t>
            </a:r>
          </a:p>
          <a:p>
            <a:pPr lvl="2"/>
            <a:r>
              <a:rPr lang="en-US" dirty="0" smtClean="0"/>
              <a:t>CYC or Passion Projects in Writing</a:t>
            </a:r>
          </a:p>
          <a:p>
            <a:pPr lvl="1"/>
            <a:r>
              <a:rPr lang="en-US" dirty="0" smtClean="0"/>
              <a:t>The Great Friday Afternoon Event</a:t>
            </a:r>
          </a:p>
        </p:txBody>
      </p:sp>
      <p:sp>
        <p:nvSpPr>
          <p:cNvPr id="4" name="TextBox 3"/>
          <p:cNvSpPr txBox="1"/>
          <p:nvPr/>
        </p:nvSpPr>
        <p:spPr>
          <a:xfrm>
            <a:off x="381000" y="6019800"/>
            <a:ext cx="8458200" cy="276999"/>
          </a:xfrm>
          <a:prstGeom prst="rect">
            <a:avLst/>
          </a:prstGeom>
          <a:noFill/>
        </p:spPr>
        <p:txBody>
          <a:bodyPr wrap="square" rtlCol="0">
            <a:spAutoFit/>
          </a:bodyPr>
          <a:lstStyle/>
          <a:p>
            <a:r>
              <a:rPr lang="en-US" sz="1200" dirty="0" err="1"/>
              <a:t>Winebrenner</a:t>
            </a:r>
            <a:r>
              <a:rPr lang="en-US" sz="1200" dirty="0"/>
              <a:t>, S. (2012). </a:t>
            </a:r>
            <a:r>
              <a:rPr lang="en-US" sz="1200" i="1" dirty="0"/>
              <a:t>Teaching gifted kids in the regular classroom</a:t>
            </a:r>
            <a:r>
              <a:rPr lang="en-US" sz="1200" dirty="0"/>
              <a:t>. (3rd ed.). Minneapolis : Free Spirit Publishing Inc.</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1321</TotalTime>
  <Words>1706</Words>
  <Application>Microsoft Office PowerPoint</Application>
  <PresentationFormat>On-screen Show (4:3)</PresentationFormat>
  <Paragraphs>133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Extending Reading and Writing Instruction to Meet the Needs of Gifted Learners</vt:lpstr>
      <vt:lpstr>Extending Reading Instruction</vt:lpstr>
      <vt:lpstr>Extending Reading Instruction</vt:lpstr>
      <vt:lpstr>Extending Reading Instruction</vt:lpstr>
      <vt:lpstr>Extending Reading Instruction</vt:lpstr>
      <vt:lpstr>Extending Reading Instruction</vt:lpstr>
      <vt:lpstr>Extending Writing Instruction</vt:lpstr>
    </vt:vector>
  </TitlesOfParts>
  <Company>Issaquah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Extending Reading and Writing Instruction to Meet the Needs of Gifted Learners</dc:title>
  <dc:creator>Windows User</dc:creator>
  <cp:lastModifiedBy>Windows User</cp:lastModifiedBy>
  <cp:revision>19</cp:revision>
  <dcterms:created xsi:type="dcterms:W3CDTF">2013-04-20T23:13:42Z</dcterms:created>
  <dcterms:modified xsi:type="dcterms:W3CDTF">2013-04-21T21:15:21Z</dcterms:modified>
</cp:coreProperties>
</file>