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734" autoAdjust="0"/>
  </p:normalViewPr>
  <p:slideViewPr>
    <p:cSldViewPr>
      <p:cViewPr>
        <p:scale>
          <a:sx n="66" d="100"/>
          <a:sy n="66" d="100"/>
        </p:scale>
        <p:origin x="-1194" y="12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F94F7-D59E-4DFA-8BED-D4DACC30B5CE}" type="datetimeFigureOut">
              <a:rPr lang="en-US" smtClean="0"/>
              <a:pPr/>
              <a:t>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A5B0F-5F8A-49BA-A91A-D58680D96D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Post</a:t>
            </a:r>
            <a:r>
              <a:rPr lang="en-US" baseline="0" dirty="0" smtClean="0"/>
              <a:t> NAGC Convention Data and Information</a:t>
            </a:r>
          </a:p>
          <a:p>
            <a:pPr lvl="1">
              <a:buFont typeface="Arial" pitchFamily="34" charset="0"/>
              <a:buChar char="•"/>
            </a:pPr>
            <a:r>
              <a:rPr lang="en-US" baseline="0" dirty="0" smtClean="0"/>
              <a:t> This year, a colleague and I were fortunate enough to attend the NAGC convention in Denver, CO. </a:t>
            </a:r>
          </a:p>
          <a:p>
            <a:pPr lvl="1">
              <a:buFont typeface="Arial" pitchFamily="34" charset="0"/>
              <a:buChar char="•"/>
            </a:pPr>
            <a:r>
              <a:rPr lang="en-US" baseline="0" dirty="0" smtClean="0"/>
              <a:t> This presentation would be used as part of a larger presentation regarding our experience and the information we learned at the convention.</a:t>
            </a:r>
          </a:p>
          <a:p>
            <a:pPr>
              <a:buFont typeface="Arial" pitchFamily="34" charset="0"/>
              <a:buChar char="•"/>
            </a:pPr>
            <a:r>
              <a:rPr lang="en-US" dirty="0" smtClean="0"/>
              <a:t> Topics:</a:t>
            </a:r>
          </a:p>
          <a:p>
            <a:pPr lvl="1">
              <a:buFont typeface="Arial" pitchFamily="34" charset="0"/>
              <a:buChar char="•"/>
            </a:pPr>
            <a:r>
              <a:rPr lang="en-US" dirty="0" smtClean="0"/>
              <a:t> The Gifted Underserved</a:t>
            </a:r>
          </a:p>
          <a:p>
            <a:pPr lvl="1">
              <a:buFont typeface="Arial" pitchFamily="34" charset="0"/>
              <a:buChar char="•"/>
            </a:pPr>
            <a:r>
              <a:rPr lang="en-US" dirty="0" smtClean="0"/>
              <a:t> Gifted and the Common Core State Standards</a:t>
            </a:r>
          </a:p>
          <a:p>
            <a:pPr lvl="1">
              <a:buFont typeface="Arial" pitchFamily="34" charset="0"/>
              <a:buChar char="•"/>
            </a:pPr>
            <a:r>
              <a:rPr lang="en-US" dirty="0" smtClean="0"/>
              <a:t> Gifted and trends in technology</a:t>
            </a:r>
          </a:p>
          <a:p>
            <a:pPr lvl="1">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CA5B0F-5F8A-49BA-A91A-D58680D96D7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 Data</a:t>
            </a:r>
          </a:p>
          <a:p>
            <a:pPr lvl="1">
              <a:buFont typeface="Arial" pitchFamily="34" charset="0"/>
              <a:buChar char="•"/>
            </a:pPr>
            <a:r>
              <a:rPr lang="en-US" dirty="0" smtClean="0"/>
              <a:t> “Between 1998 and 2007, 1.7% or fewer of free and reduced lunch program-eligible students scored at the advanced level on the eighth-grade math exam compared to between 6% and 10% of non-eligible students.”</a:t>
            </a:r>
          </a:p>
          <a:p>
            <a:pPr lvl="2">
              <a:buFont typeface="Arial" pitchFamily="34" charset="0"/>
              <a:buChar char="•"/>
            </a:pPr>
            <a:r>
              <a:rPr lang="en-US" dirty="0" smtClean="0"/>
              <a:t> Generally, low-income</a:t>
            </a:r>
            <a:r>
              <a:rPr lang="en-US" baseline="0" dirty="0" smtClean="0"/>
              <a:t> students depend on public schools to meet their needs; and clearly, public schools are not overcoming the obstacles that prevent low-income and underserved students from being successful or qualifying for gifted classes or advanced tracks.</a:t>
            </a:r>
            <a:endParaRPr lang="en-US" dirty="0" smtClean="0"/>
          </a:p>
          <a:p>
            <a:pPr lvl="1">
              <a:buFont typeface="Arial" pitchFamily="34" charset="0"/>
              <a:buChar char="•"/>
            </a:pPr>
            <a:r>
              <a:rPr lang="en-US" dirty="0" smtClean="0"/>
              <a:t> “…once out of secondary school, high-achieving, low-income students are less likely to attend selective colleges or even graduate from college at all.”</a:t>
            </a:r>
          </a:p>
          <a:p>
            <a:pPr lvl="2">
              <a:buFont typeface="Arial" pitchFamily="34" charset="0"/>
              <a:buChar char="•"/>
            </a:pPr>
            <a:r>
              <a:rPr lang="en-US" dirty="0" smtClean="0"/>
              <a:t> Even if low-income</a:t>
            </a:r>
            <a:r>
              <a:rPr lang="en-US" baseline="0" dirty="0" smtClean="0"/>
              <a:t> students are high-achieving in secondary school, there are clearly barriers that make success in college challenging.  </a:t>
            </a:r>
          </a:p>
          <a:p>
            <a:pPr lvl="2">
              <a:buFont typeface="Arial" pitchFamily="34" charset="0"/>
              <a:buChar char="•"/>
            </a:pPr>
            <a:r>
              <a:rPr lang="en-US" baseline="0" dirty="0" smtClean="0"/>
              <a:t> We cannot continue to only use achievement tests as the only indication of high ability or giftedness.  The underserved might have giftedness that isn’t well assessed on typical achievement tests.  We also need to communicate researched and developed best practices to school districts and professionals.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“…the proportion of low-income students performing at the advanced level is shamefully low and has remained stagnant or grown only slightly in the last decade.” (pg. 7)</a:t>
            </a:r>
          </a:p>
          <a:p>
            <a:pPr marL="9144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Although there are proved best practices</a:t>
            </a:r>
            <a:r>
              <a:rPr lang="en-US" baseline="0" dirty="0" smtClean="0"/>
              <a:t> that have been developed, these strategies are not being implemented nation-wide.  There is clearly a disconnect from the research being done and the implementation of best practices in the classroom.</a:t>
            </a:r>
          </a:p>
          <a:p>
            <a:pPr marL="9144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“To move forward, we must ask ourselves whether aiming for minimum performance levels for all students is an acceptable singular goal for the nation and whether achieving minimum levels requires that we abandon support for a goal of more students reaching advanced levels of achievement.  The answer to both questions must be an emphatic, “NO” if our nation is to continue as a leader in the global knowledge and innovation-based economy.” (pg. 19)</a:t>
            </a:r>
            <a:endParaRPr lang="en-US" dirty="0" smtClean="0"/>
          </a:p>
          <a:p>
            <a:pPr lvl="2">
              <a:buFont typeface="Arial" pitchFamily="34" charset="0"/>
              <a:buChar char="•"/>
            </a:pPr>
            <a:endParaRPr lang="en-US"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CA5B0F-5F8A-49BA-A91A-D58680D96D7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 Barriers:</a:t>
            </a:r>
          </a:p>
          <a:p>
            <a:pPr lvl="1">
              <a:buFont typeface="Arial" pitchFamily="34" charset="0"/>
              <a:buChar char="•"/>
            </a:pPr>
            <a:r>
              <a:rPr lang="en-US" dirty="0" smtClean="0"/>
              <a:t> High-ability education is not a priority</a:t>
            </a:r>
          </a:p>
          <a:p>
            <a:pPr lvl="2">
              <a:buFont typeface="Arial" pitchFamily="34" charset="0"/>
              <a:buChar char="•"/>
            </a:pPr>
            <a:r>
              <a:rPr lang="en-US" dirty="0" smtClean="0"/>
              <a:t> For the past</a:t>
            </a:r>
            <a:r>
              <a:rPr lang="en-US" baseline="0" dirty="0" smtClean="0"/>
              <a:t> decade or more, the emphasis has been on closing the gap between high-level learners and low-level learners.  We have been focusing our attention on the lowest performing students (which is also important) and helping all students reach a basic level of performance.</a:t>
            </a:r>
          </a:p>
          <a:p>
            <a:pPr lvl="2">
              <a:buFont typeface="Arial" pitchFamily="34" charset="0"/>
              <a:buChar char="•"/>
            </a:pPr>
            <a:r>
              <a:rPr lang="en-US" baseline="0" dirty="0" smtClean="0"/>
              <a:t> “Closing the achievement gaps among lower achieving students does not appear to impact gaps among groups of top students.” (pg. 8)</a:t>
            </a:r>
          </a:p>
          <a:p>
            <a:pPr lvl="3">
              <a:buFont typeface="Arial" pitchFamily="34" charset="0"/>
              <a:buChar char="•"/>
            </a:pPr>
            <a:r>
              <a:rPr lang="en-US" baseline="0" dirty="0" smtClean="0"/>
              <a:t> When we, as schools, only focus on the minimum level of achievement; we forget about our top students and then we are wasting talent.  This priority on only meeting the minimum subtly tells students that our nation doesn’t value high achievers in the same way.  They deserve an equal share of our attention.</a:t>
            </a:r>
          </a:p>
          <a:p>
            <a:pPr lvl="2">
              <a:buFont typeface="Arial" pitchFamily="34" charset="0"/>
              <a:buChar char="•"/>
            </a:pPr>
            <a:r>
              <a:rPr lang="en-US" baseline="0" dirty="0" smtClean="0"/>
              <a:t> “In 2010-2011, only four states fully funded state mandates for gifted services, and between 2009 and 2011, 14 states decreased state funding for gifted education programs and services.” (pg. 8)</a:t>
            </a:r>
          </a:p>
          <a:p>
            <a:pPr lvl="3">
              <a:buFont typeface="Arial" pitchFamily="34" charset="0"/>
              <a:buChar char="•"/>
            </a:pPr>
            <a:r>
              <a:rPr lang="en-US" baseline="0" dirty="0" smtClean="0"/>
              <a:t> The field of gifted education is continually losing funding.  Research that focuses on the underserved gifted learners is fading quickly, and it’s becoming even more challenging to address and help this population.</a:t>
            </a:r>
            <a:endParaRPr lang="en-US" dirty="0" smtClean="0"/>
          </a:p>
          <a:p>
            <a:pPr lvl="1">
              <a:buFont typeface="Arial" pitchFamily="34" charset="0"/>
              <a:buChar char="•"/>
            </a:pPr>
            <a:r>
              <a:rPr lang="en-US" dirty="0" smtClean="0"/>
              <a:t> Idea about giftedness that only emphasizes already-developed ability</a:t>
            </a:r>
          </a:p>
          <a:p>
            <a:pPr lvl="2">
              <a:buFont typeface="Arial" pitchFamily="34" charset="0"/>
              <a:buChar char="•"/>
            </a:pPr>
            <a:r>
              <a:rPr lang="en-US" dirty="0" smtClean="0"/>
              <a:t> Although the majority</a:t>
            </a:r>
            <a:r>
              <a:rPr lang="en-US" baseline="0" dirty="0" smtClean="0"/>
              <a:t> of states include the words “potential to achieve” in their definition of giftedness, the actual process of testing and identifying gifted learners doesn’t adequately address this group.  The students who most often get identified as “gifted” are from literacy-rich homes, with families who are supportive and have emphasized reading, writing, and language development.</a:t>
            </a:r>
            <a:endParaRPr lang="en-US" dirty="0" smtClean="0"/>
          </a:p>
          <a:p>
            <a:pPr lvl="1">
              <a:buFont typeface="Arial" pitchFamily="34" charset="0"/>
              <a:buChar char="•"/>
            </a:pPr>
            <a:r>
              <a:rPr lang="en-US" dirty="0" smtClean="0"/>
              <a:t> Misconceptions about low-income promising learners</a:t>
            </a:r>
          </a:p>
          <a:p>
            <a:pPr lvl="2">
              <a:buFont typeface="Arial" pitchFamily="34" charset="0"/>
              <a:buChar char="•"/>
            </a:pPr>
            <a:r>
              <a:rPr lang="en-US" dirty="0" smtClean="0"/>
              <a:t> “Inequalities</a:t>
            </a:r>
            <a:r>
              <a:rPr lang="en-US" baseline="0" dirty="0" smtClean="0"/>
              <a:t> in teacher nomination  for gifted programs and a lack of use of performance assessments and other qualitative data may be the most significant reasons why culturally and linguistically diverse students and low-income children are underrepresented in gifted programs.” (pg. 9)</a:t>
            </a:r>
          </a:p>
          <a:p>
            <a:pPr lvl="3">
              <a:buFont typeface="Arial" pitchFamily="34" charset="0"/>
              <a:buChar char="•"/>
            </a:pPr>
            <a:r>
              <a:rPr lang="en-US" baseline="0" dirty="0" smtClean="0"/>
              <a:t> Subconsciously, teachers and other professionals may be viewing the underserved as “less-than” because of their culture or income.</a:t>
            </a:r>
          </a:p>
          <a:p>
            <a:pPr lvl="3">
              <a:buFont typeface="Arial" pitchFamily="34" charset="0"/>
              <a:buChar char="•"/>
            </a:pPr>
            <a:r>
              <a:rPr lang="en-US" baseline="0" dirty="0" smtClean="0"/>
              <a:t> This barrier is one of the most significant because it’s dealing with people’s attitudes, which can be challenging to change.  It’s not a program that funding can fix. </a:t>
            </a:r>
            <a:endParaRPr lang="en-US" dirty="0" smtClean="0"/>
          </a:p>
          <a:p>
            <a:pPr lvl="1">
              <a:buFont typeface="Arial" pitchFamily="34" charset="0"/>
              <a:buChar char="•"/>
            </a:pPr>
            <a:r>
              <a:rPr lang="en-US" dirty="0" smtClean="0"/>
              <a:t> Policy and programming issues</a:t>
            </a:r>
          </a:p>
          <a:p>
            <a:pPr lvl="2">
              <a:buFont typeface="Arial" pitchFamily="34" charset="0"/>
              <a:buChar char="•"/>
            </a:pPr>
            <a:r>
              <a:rPr lang="en-US" dirty="0" smtClean="0"/>
              <a:t> Most teachers of high-ability or gifted education classes</a:t>
            </a:r>
            <a:r>
              <a:rPr lang="en-US" baseline="0" dirty="0" smtClean="0"/>
              <a:t> have no training or professional development in gifted education.</a:t>
            </a:r>
          </a:p>
          <a:p>
            <a:pPr lvl="3">
              <a:buFont typeface="Arial" pitchFamily="34" charset="0"/>
              <a:buChar char="•"/>
            </a:pPr>
            <a:r>
              <a:rPr lang="en-US" baseline="0" dirty="0" smtClean="0"/>
              <a:t> When I started teaching in the Humanities Plus classes, I had no training in strategies for teaching high-ability learners.  It was up to me to educate myself.</a:t>
            </a:r>
          </a:p>
          <a:p>
            <a:pPr lvl="3">
              <a:buFont typeface="Arial" pitchFamily="34" charset="0"/>
              <a:buChar char="•"/>
            </a:pPr>
            <a:r>
              <a:rPr lang="en-US" baseline="0" dirty="0" smtClean="0"/>
              <a:t> “…teachers underestimate the capabilities of gifted children and thus, just how advanced curricula  must be to engage children, elicit high achievement, and further develop their abilities.” (pg. 10)</a:t>
            </a:r>
          </a:p>
          <a:p>
            <a:pPr lvl="2">
              <a:buFont typeface="Arial" pitchFamily="34" charset="0"/>
              <a:buChar char="•"/>
            </a:pPr>
            <a:r>
              <a:rPr lang="en-US" baseline="0" dirty="0" smtClean="0"/>
              <a:t> “Identification practices that give students ‘one shot’ at entrance….and identification processes that are static and look only at performance at a single point in time.” (pg. 10)</a:t>
            </a:r>
          </a:p>
          <a:p>
            <a:pPr lvl="3">
              <a:buFont typeface="Arial" pitchFamily="34" charset="0"/>
              <a:buChar char="•"/>
            </a:pPr>
            <a:r>
              <a:rPr lang="en-US" baseline="0" dirty="0" smtClean="0"/>
              <a:t> These types of identification practices ignore students who may show significant growth over time or alternative forms of giftedness (other than reading and writing).  Often, students are identified as gifted by 3</a:t>
            </a:r>
            <a:r>
              <a:rPr lang="en-US" baseline="30000" dirty="0" smtClean="0"/>
              <a:t>rd</a:t>
            </a:r>
            <a:r>
              <a:rPr lang="en-US" baseline="0" dirty="0" smtClean="0"/>
              <a:t> grade and then further testing or identification is ignored from that point forward.  Also, having a “one shot” at entrance does not allow students who move into a district a chance to be placed appropriately in an advanced program.  Students in transitional housing often have to move around continually, and gifted children in this population might not be able to access the advanced education that they need.</a:t>
            </a:r>
            <a:endParaRPr lang="en-US" dirty="0" smtClean="0"/>
          </a:p>
          <a:p>
            <a:pPr lvl="1">
              <a:buFont typeface="Arial" pitchFamily="34" charset="0"/>
              <a:buChar char="•"/>
            </a:pPr>
            <a:r>
              <a:rPr lang="en-US" dirty="0" smtClean="0"/>
              <a:t> The gifted label</a:t>
            </a:r>
          </a:p>
          <a:p>
            <a:pPr lvl="2">
              <a:buFont typeface="Arial" pitchFamily="34" charset="0"/>
              <a:buChar char="•"/>
            </a:pPr>
            <a:r>
              <a:rPr lang="en-US" dirty="0" smtClean="0"/>
              <a:t> “The</a:t>
            </a:r>
            <a:r>
              <a:rPr lang="en-US" baseline="0" dirty="0" smtClean="0"/>
              <a:t> ‘gifted’ label carries many connotations that are not welcomed in the same way by all students and their families.” (pg. 11).</a:t>
            </a:r>
          </a:p>
          <a:p>
            <a:pPr lvl="3">
              <a:buFont typeface="Arial" pitchFamily="34" charset="0"/>
              <a:buChar char="•"/>
            </a:pPr>
            <a:r>
              <a:rPr lang="en-US" baseline="0" dirty="0" smtClean="0"/>
              <a:t> Minority students might carry a negative stereotype for the “gifted” label, and they may feel social isolation and bullying.  This fear might cause high-ability learners to opt out of advanced opportunities.</a:t>
            </a:r>
            <a:endParaRPr lang="en-US" dirty="0" smtClean="0"/>
          </a:p>
          <a:p>
            <a:endParaRPr lang="en-US" dirty="0"/>
          </a:p>
        </p:txBody>
      </p:sp>
      <p:sp>
        <p:nvSpPr>
          <p:cNvPr id="4" name="Slide Number Placeholder 3"/>
          <p:cNvSpPr>
            <a:spLocks noGrp="1"/>
          </p:cNvSpPr>
          <p:nvPr>
            <p:ph type="sldNum" sz="quarter" idx="10"/>
          </p:nvPr>
        </p:nvSpPr>
        <p:spPr/>
        <p:txBody>
          <a:bodyPr/>
          <a:lstStyle/>
          <a:p>
            <a:fld id="{5DCA5B0F-5F8A-49BA-A91A-D58680D96D7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 Building a Successful Program</a:t>
            </a:r>
          </a:p>
          <a:p>
            <a:pPr lvl="1">
              <a:buFont typeface="Arial" pitchFamily="34" charset="0"/>
              <a:buChar char="•"/>
            </a:pPr>
            <a:r>
              <a:rPr lang="en-US" dirty="0" smtClean="0"/>
              <a:t> Gateway programs</a:t>
            </a:r>
          </a:p>
          <a:p>
            <a:pPr lvl="2">
              <a:buFont typeface="Arial" pitchFamily="34" charset="0"/>
              <a:buChar char="•"/>
            </a:pPr>
            <a:r>
              <a:rPr lang="en-US" dirty="0" smtClean="0"/>
              <a:t> This includes transitional programs,</a:t>
            </a:r>
            <a:r>
              <a:rPr lang="en-US" baseline="0" dirty="0" smtClean="0"/>
              <a:t> such as when students enter middle school and high school.</a:t>
            </a:r>
          </a:p>
          <a:p>
            <a:pPr lvl="2">
              <a:buFont typeface="Arial" pitchFamily="34" charset="0"/>
              <a:buChar char="•"/>
            </a:pPr>
            <a:r>
              <a:rPr lang="en-US" baseline="0" dirty="0" smtClean="0"/>
              <a:t> “…the programs increase access, create additional entry points into, and address “leaks” in existing pipelines of talent development for low-income, promising learners.” (pg. 12)</a:t>
            </a:r>
          </a:p>
          <a:p>
            <a:pPr lvl="3">
              <a:buFont typeface="Arial" pitchFamily="34" charset="0"/>
              <a:buChar char="•"/>
            </a:pPr>
            <a:r>
              <a:rPr lang="en-US" baseline="0" dirty="0" smtClean="0"/>
              <a:t> The gifted underserved might be intellectually gifted, but may be lacking when it comes to being successful with other school related skills (i.e. organization, study skills, etc.) that are necessary for success in higher level classes (i.e. AP classes, the IB program, etc.)</a:t>
            </a:r>
            <a:endParaRPr lang="en-US" dirty="0" smtClean="0"/>
          </a:p>
          <a:p>
            <a:pPr lvl="1">
              <a:buFont typeface="Arial" pitchFamily="34" charset="0"/>
              <a:buChar char="•"/>
            </a:pPr>
            <a:r>
              <a:rPr lang="en-US" dirty="0" smtClean="0"/>
              <a:t> Programs that start early in a child’s life</a:t>
            </a:r>
          </a:p>
          <a:p>
            <a:pPr lvl="2">
              <a:buFont typeface="Arial" pitchFamily="34" charset="0"/>
              <a:buChar char="•"/>
            </a:pPr>
            <a:r>
              <a:rPr lang="en-US" dirty="0" smtClean="0"/>
              <a:t> “Programs that start early in K-12 tend to be more open with fewer qualifying</a:t>
            </a:r>
            <a:r>
              <a:rPr lang="en-US" baseline="0" dirty="0" smtClean="0"/>
              <a:t> criteria for students, while programs that start later generally have more specific criteria related to the goals and requirements of the program.” (pg. 12)</a:t>
            </a:r>
            <a:endParaRPr lang="en-US" dirty="0" smtClean="0"/>
          </a:p>
          <a:p>
            <a:pPr lvl="1">
              <a:buFont typeface="Arial" pitchFamily="34" charset="0"/>
              <a:buChar char="•"/>
            </a:pPr>
            <a:r>
              <a:rPr lang="en-US" dirty="0" smtClean="0"/>
              <a:t> High-Powered Curriculum</a:t>
            </a:r>
          </a:p>
          <a:p>
            <a:pPr lvl="2">
              <a:buFont typeface="Arial" pitchFamily="34" charset="0"/>
              <a:buChar char="•"/>
            </a:pPr>
            <a:r>
              <a:rPr lang="en-US" dirty="0" smtClean="0"/>
              <a:t> “…recent research indicates that providing</a:t>
            </a:r>
            <a:r>
              <a:rPr lang="en-US" baseline="0" dirty="0" smtClean="0"/>
              <a:t> a high powered, enriched curriculum and scaffolding for advanced thinking and questioning  skills – a gifted curriculum – rather than remediation and direct teaching, was successful in raising the academic achievement of learners of varying ability and socioeconomic levels.” (pg. 13).</a:t>
            </a:r>
          </a:p>
          <a:p>
            <a:pPr lvl="3">
              <a:buFont typeface="Arial" pitchFamily="34" charset="0"/>
              <a:buChar char="•"/>
            </a:pPr>
            <a:r>
              <a:rPr lang="en-US" baseline="0" dirty="0" smtClean="0"/>
              <a:t> Teachers should be emphasizing…</a:t>
            </a:r>
          </a:p>
          <a:p>
            <a:pPr lvl="4">
              <a:buFont typeface="Arial" pitchFamily="34" charset="0"/>
              <a:buChar char="•"/>
            </a:pPr>
            <a:r>
              <a:rPr lang="en-US" baseline="0" dirty="0" smtClean="0"/>
              <a:t> creativity and innovation</a:t>
            </a:r>
          </a:p>
          <a:p>
            <a:pPr lvl="4">
              <a:buFont typeface="Arial" pitchFamily="34" charset="0"/>
              <a:buChar char="•"/>
            </a:pPr>
            <a:r>
              <a:rPr lang="en-US" baseline="0" dirty="0" smtClean="0"/>
              <a:t> problem solving skills</a:t>
            </a:r>
          </a:p>
          <a:p>
            <a:pPr lvl="4">
              <a:buFont typeface="Arial" pitchFamily="34" charset="0"/>
              <a:buChar char="•"/>
            </a:pPr>
            <a:r>
              <a:rPr lang="en-US" baseline="0" dirty="0" smtClean="0"/>
              <a:t> challenging lessons</a:t>
            </a:r>
          </a:p>
          <a:p>
            <a:pPr lvl="4">
              <a:buFont typeface="Arial" pitchFamily="34" charset="0"/>
              <a:buChar char="•"/>
            </a:pPr>
            <a:r>
              <a:rPr lang="en-US" baseline="0" dirty="0" smtClean="0"/>
              <a:t> high expectations</a:t>
            </a:r>
          </a:p>
          <a:p>
            <a:pPr lvl="4">
              <a:buFont typeface="Arial" pitchFamily="34" charset="0"/>
              <a:buChar char="•"/>
            </a:pPr>
            <a:r>
              <a:rPr lang="en-US" baseline="0" dirty="0" smtClean="0"/>
              <a:t> higher level thinking skills</a:t>
            </a:r>
            <a:endParaRPr lang="en-US" dirty="0" smtClean="0"/>
          </a:p>
          <a:p>
            <a:pPr lvl="1">
              <a:buFont typeface="Arial" pitchFamily="34" charset="0"/>
              <a:buChar char="•"/>
            </a:pPr>
            <a:r>
              <a:rPr lang="en-US" dirty="0" smtClean="0"/>
              <a:t> Significantly Expanded Learning Time</a:t>
            </a:r>
          </a:p>
          <a:p>
            <a:pPr lvl="2">
              <a:buFont typeface="Arial" pitchFamily="34" charset="0"/>
              <a:buChar char="•"/>
            </a:pPr>
            <a:r>
              <a:rPr lang="en-US" dirty="0" smtClean="0"/>
              <a:t> Gifted learners benefit significantly</a:t>
            </a:r>
            <a:r>
              <a:rPr lang="en-US" baseline="0" dirty="0" smtClean="0"/>
              <a:t> from extended learning time, outside of the school day.  These might include:</a:t>
            </a:r>
          </a:p>
          <a:p>
            <a:pPr lvl="3">
              <a:buFont typeface="Arial" pitchFamily="34" charset="0"/>
              <a:buChar char="•"/>
            </a:pPr>
            <a:r>
              <a:rPr lang="en-US" baseline="0" dirty="0" smtClean="0"/>
              <a:t> summer classes</a:t>
            </a:r>
          </a:p>
          <a:p>
            <a:pPr lvl="3">
              <a:buFont typeface="Arial" pitchFamily="34" charset="0"/>
              <a:buChar char="•"/>
            </a:pPr>
            <a:r>
              <a:rPr lang="en-US" baseline="0" dirty="0" smtClean="0"/>
              <a:t> internships</a:t>
            </a:r>
          </a:p>
          <a:p>
            <a:pPr lvl="3">
              <a:buFont typeface="Arial" pitchFamily="34" charset="0"/>
              <a:buChar char="•"/>
            </a:pPr>
            <a:r>
              <a:rPr lang="en-US" baseline="0" dirty="0" smtClean="0"/>
              <a:t> College counseling</a:t>
            </a:r>
          </a:p>
          <a:p>
            <a:pPr lvl="3">
              <a:buFont typeface="Arial" pitchFamily="34" charset="0"/>
              <a:buChar char="•"/>
            </a:pPr>
            <a:r>
              <a:rPr lang="en-US" baseline="0" dirty="0" smtClean="0"/>
              <a:t> SAT and ACT test preparation</a:t>
            </a:r>
          </a:p>
          <a:p>
            <a:pPr lvl="3">
              <a:buFont typeface="Arial" pitchFamily="34" charset="0"/>
              <a:buChar char="•"/>
            </a:pPr>
            <a:r>
              <a:rPr lang="en-US" baseline="0" dirty="0" smtClean="0"/>
              <a:t> training in entrepreneurship</a:t>
            </a:r>
            <a:endParaRPr lang="en-US" dirty="0" smtClean="0"/>
          </a:p>
          <a:p>
            <a:pPr lvl="2">
              <a:buFont typeface="Arial" pitchFamily="34" charset="0"/>
              <a:buChar char="•"/>
            </a:pPr>
            <a:r>
              <a:rPr lang="en-US" dirty="0" smtClean="0"/>
              <a:t> Programs that Equalize Opportunities</a:t>
            </a:r>
          </a:p>
          <a:p>
            <a:pPr lvl="3">
              <a:buFont typeface="Arial" pitchFamily="34" charset="0"/>
              <a:buChar char="•"/>
            </a:pPr>
            <a:r>
              <a:rPr lang="en-US" dirty="0" smtClean="0"/>
              <a:t> “Children in higher income neighborhoods are more likely</a:t>
            </a:r>
            <a:r>
              <a:rPr lang="en-US" baseline="0" dirty="0" smtClean="0"/>
              <a:t> to have day-to-day contact with professionals who can offer opportunities for internships and information about career paths.” (pg. 14).</a:t>
            </a:r>
          </a:p>
          <a:p>
            <a:pPr lvl="4">
              <a:buFont typeface="Arial" pitchFamily="34" charset="0"/>
              <a:buChar char="•"/>
            </a:pPr>
            <a:r>
              <a:rPr lang="en-US" baseline="0" dirty="0" smtClean="0"/>
              <a:t> We need to offer programs, aimed at the gifted underserved, to help these students be prepared for higher education and offer them opportunities to connect with professionals from a variety of lines of work.</a:t>
            </a:r>
          </a:p>
          <a:p>
            <a:pPr lvl="2">
              <a:buFont typeface="Arial" pitchFamily="34" charset="0"/>
              <a:buChar char="•"/>
            </a:pPr>
            <a:r>
              <a:rPr lang="en-US" baseline="0" dirty="0" smtClean="0"/>
              <a:t> Supportive School Cultures</a:t>
            </a:r>
          </a:p>
          <a:p>
            <a:pPr lvl="3">
              <a:buFont typeface="Arial" pitchFamily="34" charset="0"/>
              <a:buChar char="•"/>
            </a:pPr>
            <a:r>
              <a:rPr lang="en-US" baseline="0" dirty="0" smtClean="0"/>
              <a:t> Provide multicultural training</a:t>
            </a:r>
          </a:p>
          <a:p>
            <a:pPr lvl="3">
              <a:buFont typeface="Arial" pitchFamily="34" charset="0"/>
              <a:buChar char="•"/>
            </a:pPr>
            <a:r>
              <a:rPr lang="en-US" baseline="0" dirty="0" smtClean="0"/>
              <a:t> Schools need to value advanced curriculum and academic achievement</a:t>
            </a:r>
            <a:endParaRPr lang="en-US" dirty="0" smtClean="0"/>
          </a:p>
          <a:p>
            <a:endParaRPr lang="en-US" dirty="0"/>
          </a:p>
        </p:txBody>
      </p:sp>
      <p:sp>
        <p:nvSpPr>
          <p:cNvPr id="4" name="Slide Number Placeholder 3"/>
          <p:cNvSpPr>
            <a:spLocks noGrp="1"/>
          </p:cNvSpPr>
          <p:nvPr>
            <p:ph type="sldNum" sz="quarter" idx="10"/>
          </p:nvPr>
        </p:nvSpPr>
        <p:spPr/>
        <p:txBody>
          <a:bodyPr/>
          <a:lstStyle/>
          <a:p>
            <a:fld id="{5DCA5B0F-5F8A-49BA-A91A-D58680D96D7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 Standards don’t solve the problem</a:t>
            </a:r>
          </a:p>
          <a:p>
            <a:pPr lvl="1">
              <a:buFont typeface="Arial" pitchFamily="34" charset="0"/>
              <a:buChar char="•"/>
            </a:pPr>
            <a:r>
              <a:rPr lang="en-US" dirty="0" smtClean="0"/>
              <a:t> “The</a:t>
            </a:r>
            <a:r>
              <a:rPr lang="en-US" baseline="0" dirty="0" smtClean="0"/>
              <a:t> standards themselves are necessary but insufficient for real improvement for each child.” (ASAD, pg. 2)</a:t>
            </a:r>
          </a:p>
          <a:p>
            <a:pPr lvl="2">
              <a:buFont typeface="Arial" pitchFamily="34" charset="0"/>
              <a:buChar char="•"/>
            </a:pPr>
            <a:r>
              <a:rPr lang="en-US" baseline="0" dirty="0" smtClean="0"/>
              <a:t> The CCSS are not a magic pill that increase student achievement, and are not going to provide more rigor for gifted and high-ability learners.  Teachers need to be provided with professional development on how to provide more engaging and effective instruction that is developed with the student in mind.</a:t>
            </a:r>
            <a:endParaRPr lang="en-US" dirty="0" smtClean="0"/>
          </a:p>
          <a:p>
            <a:pPr>
              <a:buFont typeface="Arial" pitchFamily="34" charset="0"/>
              <a:buChar char="•"/>
            </a:pPr>
            <a:r>
              <a:rPr lang="en-US" dirty="0" smtClean="0"/>
              <a:t> The CCSS don’t give gifted students the “something [that is] qualitatively different”</a:t>
            </a:r>
          </a:p>
          <a:p>
            <a:pPr lvl="1">
              <a:buFont typeface="Arial" pitchFamily="34" charset="0"/>
              <a:buChar char="•"/>
            </a:pPr>
            <a:r>
              <a:rPr lang="en-US" dirty="0" smtClean="0"/>
              <a:t> “…for those in developed countries such as the United States to be globally</a:t>
            </a:r>
            <a:r>
              <a:rPr lang="en-US" baseline="0" dirty="0" smtClean="0"/>
              <a:t> competitive, they must offer something qualitatively different, that is, something that cannot be obtained at a lower cost in developing countries.” (Strauss, pg. 2)</a:t>
            </a:r>
          </a:p>
          <a:p>
            <a:pPr lvl="2">
              <a:buFont typeface="Arial" pitchFamily="34" charset="0"/>
              <a:buChar char="•"/>
            </a:pPr>
            <a:r>
              <a:rPr lang="en-US" baseline="0" dirty="0" smtClean="0"/>
              <a:t> Only having students achieve the minimum standard, even with nationwide standards, is not going to help our gifted students master the skills they need to be globally competitive.  These students need more.  They need to be pushed and provided rigorous curriculum that helps them develop skills beyond basic reading, writing, and math.</a:t>
            </a:r>
            <a:endParaRPr lang="en-US" dirty="0" smtClean="0"/>
          </a:p>
          <a:p>
            <a:pPr>
              <a:buFont typeface="Arial" pitchFamily="34" charset="0"/>
              <a:buChar char="•"/>
            </a:pPr>
            <a:r>
              <a:rPr lang="en-US" dirty="0" smtClean="0"/>
              <a:t> The CCSS revolve mostly around left-brained skills; talents that are increasingly needed in the workplace are right-brained skills.</a:t>
            </a:r>
          </a:p>
          <a:p>
            <a:pPr lvl="1">
              <a:buFont typeface="Arial" pitchFamily="34" charset="0"/>
              <a:buChar char="•"/>
            </a:pPr>
            <a:r>
              <a:rPr lang="en-US" dirty="0" smtClean="0"/>
              <a:t> “…traditionally</a:t>
            </a:r>
            <a:r>
              <a:rPr lang="en-US" baseline="0" dirty="0" smtClean="0"/>
              <a:t> neglected talents…[such as] design, story, symphony, empathy, play, and meaning, will become more valuable.” (Strauss, pg. 3)</a:t>
            </a:r>
          </a:p>
          <a:p>
            <a:pPr lvl="2">
              <a:buFont typeface="Arial" pitchFamily="34" charset="0"/>
              <a:buChar char="•"/>
            </a:pPr>
            <a:r>
              <a:rPr lang="en-US" baseline="0" dirty="0" smtClean="0"/>
              <a:t> At the NAGC convention, they emphasized the importance of creativity and innovation.  There is no mention of creativity in the CCSS, and are not assessed. The ability to be innovative is vital in most companies, especially in higher level positions; so the lack of importance of creativity in the national standards is concerning</a:t>
            </a:r>
            <a:r>
              <a:rPr lang="en-US" baseline="0" dirty="0" smtClean="0"/>
              <a:t>.</a:t>
            </a:r>
          </a:p>
          <a:p>
            <a:pPr lvl="2">
              <a:buFont typeface="Arial" pitchFamily="34" charset="0"/>
              <a:buChar char="•"/>
            </a:pPr>
            <a:r>
              <a:rPr lang="en-US" baseline="0" dirty="0" smtClean="0"/>
              <a:t> The Issaquah School District has started professional development for Humanities Plus teachers in the area of how to apply the common core reading standards in the advanced classroom.  Although this professional development appears that it would be useful to all students, it’s an attempt at training teachers to adapt their teaching to these new standards.</a:t>
            </a:r>
            <a:endParaRPr lang="en-US"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5DCA5B0F-5F8A-49BA-A91A-D58680D96D7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 Personalized Learning for Students</a:t>
            </a:r>
          </a:p>
          <a:p>
            <a:pPr lvl="1">
              <a:buFont typeface="Arial" pitchFamily="34" charset="0"/>
              <a:buChar char="•"/>
            </a:pPr>
            <a:r>
              <a:rPr lang="en-US" dirty="0" smtClean="0"/>
              <a:t> Implications for Gifted Students</a:t>
            </a:r>
          </a:p>
          <a:p>
            <a:pPr lvl="2">
              <a:buFont typeface="Arial" pitchFamily="34" charset="0"/>
              <a:buChar char="•"/>
            </a:pPr>
            <a:r>
              <a:rPr lang="en-US" dirty="0" smtClean="0"/>
              <a:t> Gifted or highly-capable</a:t>
            </a:r>
            <a:r>
              <a:rPr lang="en-US" baseline="0" dirty="0" smtClean="0"/>
              <a:t> students, who may not be challenged in the classroom, can use online classes, discussion boards, and other forms of technology to support their intellectual curiosity and learn additional information about topics that they are passionate about.</a:t>
            </a:r>
            <a:r>
              <a:rPr lang="en-US" dirty="0" smtClean="0"/>
              <a:t> </a:t>
            </a:r>
          </a:p>
          <a:p>
            <a:pPr lvl="2">
              <a:buFont typeface="Arial" pitchFamily="34" charset="0"/>
              <a:buChar char="•"/>
            </a:pPr>
            <a:r>
              <a:rPr lang="en-US" dirty="0" smtClean="0"/>
              <a:t> “This is the time to map new personalized learning journeys</a:t>
            </a:r>
            <a:r>
              <a:rPr lang="en-US" baseline="0" dirty="0" smtClean="0"/>
              <a:t> that allow every student to self-direct their own path and to use the tools that best fit their needs” (</a:t>
            </a:r>
            <a:r>
              <a:rPr lang="en-US" i="1" baseline="0" dirty="0" smtClean="0"/>
              <a:t>Mapping a Personalized Journey</a:t>
            </a:r>
            <a:r>
              <a:rPr lang="en-US" baseline="0" dirty="0" smtClean="0"/>
              <a:t>, pg. 2). </a:t>
            </a:r>
            <a:endParaRPr lang="en-US" dirty="0" smtClean="0"/>
          </a:p>
          <a:p>
            <a:pPr lvl="1">
              <a:buFont typeface="Arial" pitchFamily="34" charset="0"/>
              <a:buChar char="•"/>
            </a:pPr>
            <a:r>
              <a:rPr lang="en-US" dirty="0" smtClean="0"/>
              <a:t>Outside of School</a:t>
            </a:r>
          </a:p>
          <a:p>
            <a:pPr lvl="2">
              <a:buFont typeface="Arial" pitchFamily="34" charset="0"/>
              <a:buChar char="•"/>
            </a:pPr>
            <a:r>
              <a:rPr lang="en-US" baseline="0" dirty="0" smtClean="0"/>
              <a:t> Free Agent Learners</a:t>
            </a:r>
          </a:p>
          <a:p>
            <a:pPr lvl="3">
              <a:buFont typeface="Arial" pitchFamily="34" charset="0"/>
              <a:buChar char="•"/>
            </a:pPr>
            <a:r>
              <a:rPr lang="en-US" baseline="0" dirty="0" smtClean="0"/>
              <a:t> “Students who do not feel that they need to be tethered to traditional education institutions and have confidence in their ability to drive their own educational identity” (</a:t>
            </a:r>
            <a:r>
              <a:rPr lang="en-US" i="1" baseline="0" dirty="0" smtClean="0"/>
              <a:t>Mapping a Personalized Journey</a:t>
            </a:r>
            <a:r>
              <a:rPr lang="en-US" baseline="0" dirty="0" smtClean="0"/>
              <a:t>, pg. 3).</a:t>
            </a:r>
          </a:p>
          <a:p>
            <a:pPr lvl="4">
              <a:buFont typeface="Arial" pitchFamily="34" charset="0"/>
              <a:buChar char="•"/>
            </a:pPr>
            <a:r>
              <a:rPr lang="en-US" baseline="0" dirty="0" smtClean="0"/>
              <a:t> Traditional educational systems don’t generally provide gifted students with the challenge and rigor that they need to be fully engaged in their learning process, and are probably the most likely to embrace new technology tools to customize their learning environment.</a:t>
            </a:r>
          </a:p>
          <a:p>
            <a:pPr lvl="3">
              <a:buFont typeface="Arial" pitchFamily="34" charset="0"/>
              <a:buChar char="•"/>
            </a:pPr>
            <a:r>
              <a:rPr lang="en-US" baseline="0" dirty="0" smtClean="0"/>
              <a:t> Many gifted students are utilizing DIY learning to go beyond the classroom experience, whether or not this is if from “..a desire  to leverage peer or expert knowledge, [to enhance] productivity needs, or [from] concerns they have about the quality of their traditional education” (</a:t>
            </a:r>
            <a:r>
              <a:rPr lang="en-US" i="1" baseline="0" dirty="0" smtClean="0"/>
              <a:t>Mapping a Personalized Journey, </a:t>
            </a:r>
            <a:r>
              <a:rPr lang="en-US" baseline="0" dirty="0" smtClean="0"/>
              <a:t>pg. 4).</a:t>
            </a:r>
          </a:p>
          <a:p>
            <a:pPr lvl="4">
              <a:buFont typeface="Arial" pitchFamily="34" charset="0"/>
              <a:buChar char="•"/>
            </a:pPr>
            <a:r>
              <a:rPr lang="en-US" baseline="0" dirty="0" smtClean="0"/>
              <a:t> Gifted students can effectively find videos online to help them learn new skills independently and interact with experts in the field online to answer questions they are curious about.</a:t>
            </a:r>
          </a:p>
          <a:p>
            <a:pPr lvl="2">
              <a:buFont typeface="Arial" pitchFamily="34" charset="0"/>
              <a:buChar char="•"/>
            </a:pPr>
            <a:r>
              <a:rPr lang="en-US" baseline="0" dirty="0" smtClean="0"/>
              <a:t> Social Media</a:t>
            </a:r>
          </a:p>
          <a:p>
            <a:pPr lvl="3">
              <a:buFont typeface="Arial" pitchFamily="34" charset="0"/>
              <a:buChar char="•"/>
            </a:pPr>
            <a:r>
              <a:rPr lang="en-US" baseline="0" dirty="0" smtClean="0"/>
              <a:t> “Today’s generation of students are documentarians with strong interests in analyzing, cataloguing and sharing their experiences, insights, opinions and feelings with a broad circle of community in a highly timely manner” (</a:t>
            </a:r>
            <a:r>
              <a:rPr lang="en-US" i="1" baseline="0" dirty="0" smtClean="0"/>
              <a:t>Mapping a Personalized Journey</a:t>
            </a:r>
            <a:r>
              <a:rPr lang="en-US" i="0" baseline="0" dirty="0" smtClean="0"/>
              <a:t>, pg. 3). </a:t>
            </a:r>
          </a:p>
          <a:p>
            <a:pPr lvl="4">
              <a:buFont typeface="Arial" pitchFamily="34" charset="0"/>
              <a:buChar char="•"/>
            </a:pPr>
            <a:r>
              <a:rPr lang="en-US" i="0" baseline="0" dirty="0" smtClean="0"/>
              <a:t> In my experience, working with highly capable students, these students are often collaborating on writing projects that aren’t even assigned and discussing issues that aren’t part of the required curriculum.  Using technology tools, such as Google Docs and </a:t>
            </a:r>
            <a:r>
              <a:rPr lang="en-US" i="0" baseline="0" dirty="0" err="1" smtClean="0"/>
              <a:t>Edmodo</a:t>
            </a:r>
            <a:r>
              <a:rPr lang="en-US" i="0" baseline="0" dirty="0" smtClean="0"/>
              <a:t> enables them to efficiently take their education outside of the classroom. </a:t>
            </a:r>
          </a:p>
          <a:p>
            <a:pPr lvl="2">
              <a:buFont typeface="Arial" pitchFamily="34" charset="0"/>
              <a:buChar char="•"/>
            </a:pPr>
            <a:r>
              <a:rPr lang="en-US" i="0" baseline="0" dirty="0" smtClean="0"/>
              <a:t> Online Classes</a:t>
            </a:r>
          </a:p>
          <a:p>
            <a:pPr lvl="3">
              <a:buFont typeface="Arial" pitchFamily="34" charset="0"/>
              <a:buChar char="•"/>
            </a:pPr>
            <a:r>
              <a:rPr lang="en-US" i="0" baseline="0" dirty="0" smtClean="0"/>
              <a:t> “The shared views held by students and parents on the value of online classes, for example, that allow students to work at their own pace opens the door for new discussions that go beyond differentiated instruction and focus on competency assessments and/or intelligent adaptive learning software” (</a:t>
            </a:r>
            <a:r>
              <a:rPr lang="en-US" i="1" baseline="0" dirty="0" smtClean="0"/>
              <a:t>Mapping a Personalized Journey, pg. 14). </a:t>
            </a:r>
          </a:p>
          <a:p>
            <a:pPr lvl="4">
              <a:buFont typeface="Arial" pitchFamily="34" charset="0"/>
              <a:buChar char="•"/>
            </a:pPr>
            <a:r>
              <a:rPr lang="en-US" i="1" baseline="0" dirty="0" smtClean="0"/>
              <a:t> </a:t>
            </a:r>
            <a:r>
              <a:rPr lang="en-US" i="0" baseline="0" dirty="0" smtClean="0"/>
              <a:t>A few of my students this year are using </a:t>
            </a:r>
            <a:r>
              <a:rPr lang="en-US" i="0" baseline="0" dirty="0" err="1" smtClean="0"/>
              <a:t>Coursera</a:t>
            </a:r>
            <a:r>
              <a:rPr lang="en-US" i="0" baseline="0" dirty="0" smtClean="0"/>
              <a:t> (free online classes through reputable universities) to meet their “CYC – Choose Your Challenge” requirement.  These online classes allow them to explore passions of theirs, while still meeting the requirements for reading and writing.</a:t>
            </a:r>
            <a:endParaRPr lang="en-US" dirty="0" smtClean="0"/>
          </a:p>
          <a:p>
            <a:pPr lvl="1">
              <a:buFont typeface="Arial" pitchFamily="34" charset="0"/>
              <a:buChar char="•"/>
            </a:pPr>
            <a:r>
              <a:rPr lang="en-US" dirty="0" smtClean="0"/>
              <a:t> Inside of School</a:t>
            </a:r>
          </a:p>
          <a:p>
            <a:pPr lvl="2">
              <a:buFont typeface="Arial" pitchFamily="34" charset="0"/>
              <a:buChar char="•"/>
            </a:pPr>
            <a:r>
              <a:rPr lang="en-US" dirty="0" smtClean="0"/>
              <a:t> Obstacles are</a:t>
            </a:r>
            <a:r>
              <a:rPr lang="en-US" baseline="0" dirty="0" smtClean="0"/>
              <a:t> preventing most students from embracing a lot of technology inside the school building.</a:t>
            </a:r>
          </a:p>
          <a:p>
            <a:pPr lvl="3">
              <a:buFont typeface="Arial" pitchFamily="34" charset="0"/>
              <a:buChar char="•"/>
            </a:pPr>
            <a:r>
              <a:rPr lang="en-US" baseline="0" dirty="0" smtClean="0"/>
              <a:t> Students often are not allowed to use their own mobile/tablet devices unless there is a special accommodation.  </a:t>
            </a:r>
          </a:p>
          <a:p>
            <a:pPr lvl="3">
              <a:buFont typeface="Arial" pitchFamily="34" charset="0"/>
              <a:buChar char="•"/>
            </a:pPr>
            <a:r>
              <a:rPr lang="en-US" baseline="0" dirty="0" smtClean="0"/>
              <a:t> Students are not allowed to access social networking sites, unless it is tied to education (such as </a:t>
            </a:r>
            <a:r>
              <a:rPr lang="en-US" baseline="0" dirty="0" err="1" smtClean="0"/>
              <a:t>Edmodo</a:t>
            </a:r>
            <a:r>
              <a:rPr lang="en-US" baseline="0" dirty="0" smtClean="0"/>
              <a:t>). </a:t>
            </a:r>
          </a:p>
          <a:p>
            <a:pPr lvl="3">
              <a:buFont typeface="Arial" pitchFamily="34" charset="0"/>
              <a:buChar char="•"/>
            </a:pPr>
            <a:r>
              <a:rPr lang="en-US" baseline="0" dirty="0" smtClean="0"/>
              <a:t> “By limiting the ability for students to choose which technologies they would like to use, be it a social networking site for class collaborations or a tablet computer for note taking, schools are in fact limiting the potential of personalized learning” (</a:t>
            </a:r>
            <a:r>
              <a:rPr lang="en-US" i="1" baseline="0" dirty="0" smtClean="0"/>
              <a:t>Mapping a Personalized Journey, pg. 7). </a:t>
            </a:r>
            <a:endParaRPr lang="en-US" dirty="0" smtClean="0"/>
          </a:p>
          <a:p>
            <a:endParaRPr lang="en-US" dirty="0"/>
          </a:p>
        </p:txBody>
      </p:sp>
      <p:sp>
        <p:nvSpPr>
          <p:cNvPr id="4" name="Slide Number Placeholder 3"/>
          <p:cNvSpPr>
            <a:spLocks noGrp="1"/>
          </p:cNvSpPr>
          <p:nvPr>
            <p:ph type="sldNum" sz="quarter" idx="10"/>
          </p:nvPr>
        </p:nvSpPr>
        <p:spPr/>
        <p:txBody>
          <a:bodyPr/>
          <a:lstStyle/>
          <a:p>
            <a:fld id="{5DCA5B0F-5F8A-49BA-A91A-D58680D96D7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C2860E6-CD9D-4F39-A476-4335E702243C}" type="datetimeFigureOut">
              <a:rPr lang="en-US" smtClean="0"/>
              <a:pPr/>
              <a:t>2/2/2013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4633AE9-7CC1-424C-AFA7-4DF042C396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2860E6-CD9D-4F39-A476-4335E702243C}"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33AE9-7CC1-424C-AFA7-4DF042C396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C2860E6-CD9D-4F39-A476-4335E702243C}" type="datetimeFigureOut">
              <a:rPr lang="en-US" smtClean="0"/>
              <a:pPr/>
              <a:t>2/2/2013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4633AE9-7CC1-424C-AFA7-4DF042C396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2860E6-CD9D-4F39-A476-4335E702243C}"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4633AE9-7CC1-424C-AFA7-4DF042C3961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C2860E6-CD9D-4F39-A476-4335E702243C}" type="datetimeFigureOut">
              <a:rPr lang="en-US" smtClean="0"/>
              <a:pPr/>
              <a:t>2/2/2013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4633AE9-7CC1-424C-AFA7-4DF042C3961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C2860E6-CD9D-4F39-A476-4335E702243C}" type="datetimeFigureOut">
              <a:rPr lang="en-US" smtClean="0"/>
              <a:pPr/>
              <a:t>2/2/2013</a:t>
            </a:fld>
            <a:endParaRPr lang="en-US"/>
          </a:p>
        </p:txBody>
      </p:sp>
      <p:sp>
        <p:nvSpPr>
          <p:cNvPr id="10" name="Slide Number Placeholder 9"/>
          <p:cNvSpPr>
            <a:spLocks noGrp="1"/>
          </p:cNvSpPr>
          <p:nvPr>
            <p:ph type="sldNum" sz="quarter" idx="16"/>
          </p:nvPr>
        </p:nvSpPr>
        <p:spPr/>
        <p:txBody>
          <a:bodyPr rtlCol="0"/>
          <a:lstStyle/>
          <a:p>
            <a:fld id="{B4633AE9-7CC1-424C-AFA7-4DF042C3961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C2860E6-CD9D-4F39-A476-4335E702243C}" type="datetimeFigureOut">
              <a:rPr lang="en-US" smtClean="0"/>
              <a:pPr/>
              <a:t>2/2/2013</a:t>
            </a:fld>
            <a:endParaRPr lang="en-US"/>
          </a:p>
        </p:txBody>
      </p:sp>
      <p:sp>
        <p:nvSpPr>
          <p:cNvPr id="12" name="Slide Number Placeholder 11"/>
          <p:cNvSpPr>
            <a:spLocks noGrp="1"/>
          </p:cNvSpPr>
          <p:nvPr>
            <p:ph type="sldNum" sz="quarter" idx="16"/>
          </p:nvPr>
        </p:nvSpPr>
        <p:spPr/>
        <p:txBody>
          <a:bodyPr rtlCol="0"/>
          <a:lstStyle/>
          <a:p>
            <a:fld id="{B4633AE9-7CC1-424C-AFA7-4DF042C3961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2860E6-CD9D-4F39-A476-4335E702243C}" type="datetimeFigureOut">
              <a:rPr lang="en-US" smtClean="0"/>
              <a:pPr/>
              <a:t>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4633AE9-7CC1-424C-AFA7-4DF042C396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860E6-CD9D-4F39-A476-4335E702243C}" type="datetimeFigureOut">
              <a:rPr lang="en-US" smtClean="0"/>
              <a:pPr/>
              <a:t>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4633AE9-7CC1-424C-AFA7-4DF042C396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2860E6-CD9D-4F39-A476-4335E702243C}"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4633AE9-7CC1-424C-AFA7-4DF042C3961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C2860E6-CD9D-4F39-A476-4335E702243C}" type="datetimeFigureOut">
              <a:rPr lang="en-US" smtClean="0"/>
              <a:pPr/>
              <a:t>2/2/2013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4633AE9-7CC1-424C-AFA7-4DF042C3961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C2860E6-CD9D-4F39-A476-4335E702243C}" type="datetimeFigureOut">
              <a:rPr lang="en-US" smtClean="0"/>
              <a:pPr/>
              <a:t>2/2/2013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4633AE9-7CC1-424C-AFA7-4DF042C396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t>New Directions in gifted education</a:t>
            </a:r>
            <a:endParaRPr lang="en-US" dirty="0"/>
          </a:p>
        </p:txBody>
      </p:sp>
      <p:sp>
        <p:nvSpPr>
          <p:cNvPr id="3" name="Subtitle 2"/>
          <p:cNvSpPr>
            <a:spLocks noGrp="1"/>
          </p:cNvSpPr>
          <p:nvPr>
            <p:ph type="subTitle" idx="1"/>
          </p:nvPr>
        </p:nvSpPr>
        <p:spPr/>
        <p:txBody>
          <a:bodyPr/>
          <a:lstStyle/>
          <a:p>
            <a:pPr algn="r"/>
            <a:r>
              <a:rPr lang="en-US" dirty="0" smtClean="0"/>
              <a:t>Addressing highly capable learners in Issaquah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Post NAGC Convention Data and Information</a:t>
            </a:r>
          </a:p>
          <a:p>
            <a:r>
              <a:rPr lang="en-US" dirty="0" smtClean="0"/>
              <a:t>Topics:</a:t>
            </a:r>
          </a:p>
          <a:p>
            <a:pPr lvl="1"/>
            <a:r>
              <a:rPr lang="en-US" dirty="0" smtClean="0"/>
              <a:t>The Gifted Underserved</a:t>
            </a:r>
          </a:p>
          <a:p>
            <a:pPr lvl="1"/>
            <a:r>
              <a:rPr lang="en-US" dirty="0" smtClean="0"/>
              <a:t>Gifted and the Common Core State Standards</a:t>
            </a:r>
          </a:p>
          <a:p>
            <a:pPr lvl="1"/>
            <a:r>
              <a:rPr lang="en-US" dirty="0" smtClean="0"/>
              <a:t>Gifted </a:t>
            </a:r>
            <a:r>
              <a:rPr lang="en-US" smtClean="0"/>
              <a:t>and Trends in Technology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Gifted Underserved</a:t>
            </a:r>
            <a:endParaRPr lang="en-US" dirty="0"/>
          </a:p>
        </p:txBody>
      </p:sp>
      <p:sp>
        <p:nvSpPr>
          <p:cNvPr id="3" name="Content Placeholder 2"/>
          <p:cNvSpPr>
            <a:spLocks noGrp="1"/>
          </p:cNvSpPr>
          <p:nvPr>
            <p:ph sz="quarter" idx="1"/>
          </p:nvPr>
        </p:nvSpPr>
        <p:spPr/>
        <p:txBody>
          <a:bodyPr>
            <a:normAutofit fontScale="92500"/>
          </a:bodyPr>
          <a:lstStyle/>
          <a:p>
            <a:r>
              <a:rPr lang="en-US" dirty="0" smtClean="0"/>
              <a:t>Data</a:t>
            </a:r>
          </a:p>
          <a:p>
            <a:pPr lvl="1"/>
            <a:r>
              <a:rPr lang="en-US" dirty="0" smtClean="0"/>
              <a:t>“Between 1998 and 2007, 1.7% or fewer of free and reduced lunch program-eligible students scored at the advanced level on the eighth-grade math exam compared to between 6% and 10% of non-eligible students.” (pg. 4)</a:t>
            </a:r>
          </a:p>
          <a:p>
            <a:pPr lvl="1"/>
            <a:r>
              <a:rPr lang="en-US" dirty="0" smtClean="0"/>
              <a:t>“…once out of secondary school, high-achieving, low-income students are less likely to attend selective colleges or even graduate from college at all.” (pg. 4)</a:t>
            </a:r>
          </a:p>
          <a:p>
            <a:pPr lvl="1"/>
            <a:r>
              <a:rPr lang="en-US" dirty="0" smtClean="0"/>
              <a:t>“…the proportion of low-income students performing at the advanced level is shamefully low and has remained stagnant or grown only slightly in the last decade.” (pg. 7)</a:t>
            </a:r>
            <a:endParaRPr lang="en-US" dirty="0"/>
          </a:p>
        </p:txBody>
      </p:sp>
      <p:sp>
        <p:nvSpPr>
          <p:cNvPr id="4" name="TextBox 3"/>
          <p:cNvSpPr txBox="1"/>
          <p:nvPr/>
        </p:nvSpPr>
        <p:spPr>
          <a:xfrm>
            <a:off x="381000" y="6172200"/>
            <a:ext cx="8458200" cy="523220"/>
          </a:xfrm>
          <a:prstGeom prst="rect">
            <a:avLst/>
          </a:prstGeom>
          <a:noFill/>
        </p:spPr>
        <p:txBody>
          <a:bodyPr wrap="square" rtlCol="0">
            <a:spAutoFit/>
          </a:bodyPr>
          <a:lstStyle/>
          <a:p>
            <a:r>
              <a:rPr lang="en-US" sz="1400" dirty="0" err="1" smtClean="0"/>
              <a:t>Olszewski-Kubilius</a:t>
            </a:r>
            <a:r>
              <a:rPr lang="en-US" sz="1400" dirty="0" smtClean="0"/>
              <a:t>, Paula, and Jane </a:t>
            </a:r>
            <a:r>
              <a:rPr lang="en-US" sz="1400" dirty="0" err="1" smtClean="0"/>
              <a:t>Clarenbach</a:t>
            </a:r>
            <a:r>
              <a:rPr lang="en-US" sz="1400" dirty="0" smtClean="0"/>
              <a:t>. </a:t>
            </a:r>
            <a:r>
              <a:rPr lang="en-US" sz="1400" i="1" dirty="0" smtClean="0"/>
              <a:t>Unlocking Emergent Talent: Supporting High Achievement of Low-Income, High-Ability Students</a:t>
            </a:r>
            <a:r>
              <a:rPr lang="en-US" sz="1400" dirty="0" smtClean="0"/>
              <a:t>. Rep. Washington D.C.: National Association for Gifted Children, 2012. </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Gifted Underserved</a:t>
            </a:r>
            <a:endParaRPr lang="en-US" dirty="0"/>
          </a:p>
        </p:txBody>
      </p:sp>
      <p:sp>
        <p:nvSpPr>
          <p:cNvPr id="3" name="Content Placeholder 2"/>
          <p:cNvSpPr>
            <a:spLocks noGrp="1"/>
          </p:cNvSpPr>
          <p:nvPr>
            <p:ph sz="quarter" idx="1"/>
          </p:nvPr>
        </p:nvSpPr>
        <p:spPr/>
        <p:txBody>
          <a:bodyPr/>
          <a:lstStyle/>
          <a:p>
            <a:r>
              <a:rPr lang="en-US" dirty="0" smtClean="0"/>
              <a:t>Barriers:</a:t>
            </a:r>
          </a:p>
          <a:p>
            <a:pPr lvl="1"/>
            <a:r>
              <a:rPr lang="en-US" dirty="0" smtClean="0"/>
              <a:t>High-ability education is not a priority</a:t>
            </a:r>
          </a:p>
          <a:p>
            <a:pPr lvl="1"/>
            <a:r>
              <a:rPr lang="en-US" dirty="0" smtClean="0"/>
              <a:t>Idea about giftedness that only emphasizes already-developed ability</a:t>
            </a:r>
          </a:p>
          <a:p>
            <a:pPr lvl="1"/>
            <a:r>
              <a:rPr lang="en-US" dirty="0" smtClean="0"/>
              <a:t>Misconceptions about low-income promising learners</a:t>
            </a:r>
          </a:p>
          <a:p>
            <a:pPr lvl="1"/>
            <a:r>
              <a:rPr lang="en-US" dirty="0" smtClean="0"/>
              <a:t>Policy and programming issues</a:t>
            </a:r>
          </a:p>
          <a:p>
            <a:pPr lvl="1"/>
            <a:r>
              <a:rPr lang="en-US" dirty="0" smtClean="0"/>
              <a:t>The gifted label</a:t>
            </a:r>
          </a:p>
          <a:p>
            <a:pPr lvl="1"/>
            <a:endParaRPr lang="en-US" dirty="0"/>
          </a:p>
        </p:txBody>
      </p:sp>
      <p:sp>
        <p:nvSpPr>
          <p:cNvPr id="4" name="TextBox 3"/>
          <p:cNvSpPr txBox="1"/>
          <p:nvPr/>
        </p:nvSpPr>
        <p:spPr>
          <a:xfrm>
            <a:off x="381000" y="6172200"/>
            <a:ext cx="8458200" cy="523220"/>
          </a:xfrm>
          <a:prstGeom prst="rect">
            <a:avLst/>
          </a:prstGeom>
          <a:noFill/>
        </p:spPr>
        <p:txBody>
          <a:bodyPr wrap="square" rtlCol="0">
            <a:spAutoFit/>
          </a:bodyPr>
          <a:lstStyle/>
          <a:p>
            <a:r>
              <a:rPr lang="en-US" sz="1400" dirty="0" err="1" smtClean="0"/>
              <a:t>Olszewski-Kubilius</a:t>
            </a:r>
            <a:r>
              <a:rPr lang="en-US" sz="1400" dirty="0" smtClean="0"/>
              <a:t>, Paula, and Jane </a:t>
            </a:r>
            <a:r>
              <a:rPr lang="en-US" sz="1400" dirty="0" err="1" smtClean="0"/>
              <a:t>Clarenbach</a:t>
            </a:r>
            <a:r>
              <a:rPr lang="en-US" sz="1400" dirty="0" smtClean="0"/>
              <a:t>. </a:t>
            </a:r>
            <a:r>
              <a:rPr lang="en-US" sz="1400" i="1" dirty="0" smtClean="0"/>
              <a:t>Unlocking Emergent Talent: Supporting High Achievement of Low-Income, High-Ability Students</a:t>
            </a:r>
            <a:r>
              <a:rPr lang="en-US" sz="1400" dirty="0" smtClean="0"/>
              <a:t>. Rep. Washington D.C.: National Association for Gifted Children, 2012. </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Gifted Underserved</a:t>
            </a:r>
            <a:endParaRPr lang="en-US" dirty="0"/>
          </a:p>
        </p:txBody>
      </p:sp>
      <p:sp>
        <p:nvSpPr>
          <p:cNvPr id="3" name="Content Placeholder 2"/>
          <p:cNvSpPr>
            <a:spLocks noGrp="1"/>
          </p:cNvSpPr>
          <p:nvPr>
            <p:ph sz="quarter" idx="1"/>
          </p:nvPr>
        </p:nvSpPr>
        <p:spPr/>
        <p:txBody>
          <a:bodyPr/>
          <a:lstStyle/>
          <a:p>
            <a:r>
              <a:rPr lang="en-US" dirty="0" smtClean="0"/>
              <a:t>Building a Successful Program</a:t>
            </a:r>
          </a:p>
          <a:p>
            <a:pPr lvl="1"/>
            <a:r>
              <a:rPr lang="en-US" dirty="0" smtClean="0"/>
              <a:t>Gateway programs</a:t>
            </a:r>
          </a:p>
          <a:p>
            <a:pPr lvl="1"/>
            <a:r>
              <a:rPr lang="en-US" dirty="0" smtClean="0"/>
              <a:t>Programs that start early in a child’s life</a:t>
            </a:r>
          </a:p>
          <a:p>
            <a:pPr lvl="1"/>
            <a:r>
              <a:rPr lang="en-US" dirty="0" smtClean="0"/>
              <a:t>High-Powered Curriculum</a:t>
            </a:r>
          </a:p>
          <a:p>
            <a:pPr lvl="1"/>
            <a:r>
              <a:rPr lang="en-US" dirty="0" smtClean="0"/>
              <a:t>Significantly Expanded Learning Time</a:t>
            </a:r>
          </a:p>
          <a:p>
            <a:pPr lvl="1"/>
            <a:r>
              <a:rPr lang="en-US" dirty="0" smtClean="0"/>
              <a:t>Programs that Equalize Opportunities</a:t>
            </a:r>
          </a:p>
          <a:p>
            <a:pPr lvl="1"/>
            <a:r>
              <a:rPr lang="en-US" dirty="0" smtClean="0"/>
              <a:t>Supportive School Cultures</a:t>
            </a:r>
            <a:endParaRPr lang="en-US" dirty="0"/>
          </a:p>
        </p:txBody>
      </p:sp>
      <p:sp>
        <p:nvSpPr>
          <p:cNvPr id="4" name="TextBox 3"/>
          <p:cNvSpPr txBox="1"/>
          <p:nvPr/>
        </p:nvSpPr>
        <p:spPr>
          <a:xfrm>
            <a:off x="381000" y="6172200"/>
            <a:ext cx="8458200" cy="523220"/>
          </a:xfrm>
          <a:prstGeom prst="rect">
            <a:avLst/>
          </a:prstGeom>
          <a:noFill/>
        </p:spPr>
        <p:txBody>
          <a:bodyPr wrap="square" rtlCol="0">
            <a:spAutoFit/>
          </a:bodyPr>
          <a:lstStyle/>
          <a:p>
            <a:r>
              <a:rPr lang="en-US" sz="1400" dirty="0" err="1" smtClean="0"/>
              <a:t>Olszewski-Kubilius</a:t>
            </a:r>
            <a:r>
              <a:rPr lang="en-US" sz="1400" dirty="0" smtClean="0"/>
              <a:t>, Paula, and Jane </a:t>
            </a:r>
            <a:r>
              <a:rPr lang="en-US" sz="1400" dirty="0" err="1" smtClean="0"/>
              <a:t>Clarenbach</a:t>
            </a:r>
            <a:r>
              <a:rPr lang="en-US" sz="1400" dirty="0" smtClean="0"/>
              <a:t>. </a:t>
            </a:r>
            <a:r>
              <a:rPr lang="en-US" sz="1400" i="1" dirty="0" smtClean="0"/>
              <a:t>Unlocking Emergent Talent: Supporting High Achievement of Low-Income, High-Ability Students</a:t>
            </a:r>
            <a:r>
              <a:rPr lang="en-US" sz="1400" dirty="0" smtClean="0"/>
              <a:t>. Rep. Washington D.C.: National Association for Gifted Children, 2012. </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Gifted and the Common Core</a:t>
            </a:r>
            <a:endParaRPr lang="en-US" dirty="0"/>
          </a:p>
        </p:txBody>
      </p:sp>
      <p:sp>
        <p:nvSpPr>
          <p:cNvPr id="3" name="Content Placeholder 2"/>
          <p:cNvSpPr>
            <a:spLocks noGrp="1"/>
          </p:cNvSpPr>
          <p:nvPr>
            <p:ph sz="quarter" idx="1"/>
          </p:nvPr>
        </p:nvSpPr>
        <p:spPr/>
        <p:txBody>
          <a:bodyPr/>
          <a:lstStyle/>
          <a:p>
            <a:r>
              <a:rPr lang="en-US" dirty="0" smtClean="0"/>
              <a:t>Standards don’t solve the problem</a:t>
            </a:r>
          </a:p>
          <a:p>
            <a:r>
              <a:rPr lang="en-US" dirty="0" smtClean="0"/>
              <a:t>The CCSS don’t give gifted students the “something [that is] qualitatively different”</a:t>
            </a:r>
          </a:p>
          <a:p>
            <a:r>
              <a:rPr lang="en-US" dirty="0" smtClean="0"/>
              <a:t>The CCSS revolve mostly around left-brained skills; talents that are increasingly needed in the workplace are right-brained skills</a:t>
            </a:r>
            <a:endParaRPr lang="en-US" dirty="0"/>
          </a:p>
        </p:txBody>
      </p:sp>
      <p:sp>
        <p:nvSpPr>
          <p:cNvPr id="4" name="TextBox 3"/>
          <p:cNvSpPr txBox="1"/>
          <p:nvPr/>
        </p:nvSpPr>
        <p:spPr>
          <a:xfrm>
            <a:off x="381000" y="5867400"/>
            <a:ext cx="8458200" cy="1169551"/>
          </a:xfrm>
          <a:prstGeom prst="rect">
            <a:avLst/>
          </a:prstGeom>
          <a:noFill/>
        </p:spPr>
        <p:txBody>
          <a:bodyPr wrap="square" rtlCol="0">
            <a:spAutoFit/>
          </a:bodyPr>
          <a:lstStyle/>
          <a:p>
            <a:r>
              <a:rPr lang="en-US" sz="1400" dirty="0" smtClean="0"/>
              <a:t>Strauss, Valerie. "Five Key Questions about the Common Core Standards." </a:t>
            </a:r>
            <a:r>
              <a:rPr lang="en-US" sz="1400" i="1" dirty="0" smtClean="0"/>
              <a:t>The Washington Post</a:t>
            </a:r>
            <a:r>
              <a:rPr lang="en-US" sz="1400" dirty="0" smtClean="0"/>
              <a:t> 8 Jan. 2013: n. </a:t>
            </a:r>
            <a:r>
              <a:rPr lang="en-US" sz="1400" dirty="0" err="1" smtClean="0"/>
              <a:t>pag</a:t>
            </a:r>
            <a:r>
              <a:rPr lang="en-US" sz="1400" dirty="0" smtClean="0"/>
              <a:t>. </a:t>
            </a:r>
          </a:p>
          <a:p>
            <a:endParaRPr lang="en-US" sz="1400" i="1" dirty="0" smtClean="0"/>
          </a:p>
          <a:p>
            <a:r>
              <a:rPr lang="en-US" sz="1400" i="1" dirty="0" smtClean="0"/>
              <a:t>A Whole Child Approach to Education and the Common Core State Standards Initiative</a:t>
            </a:r>
            <a:r>
              <a:rPr lang="en-US" sz="1400" dirty="0" smtClean="0"/>
              <a:t>. Rep. Alexandria: ASCD, </a:t>
            </a:r>
            <a:r>
              <a:rPr lang="en-US" sz="1400" dirty="0" err="1" smtClean="0"/>
              <a:t>n.d</a:t>
            </a:r>
            <a:r>
              <a:rPr lang="en-US" sz="1400" dirty="0" smtClean="0"/>
              <a:t>. </a:t>
            </a:r>
          </a:p>
          <a:p>
            <a:endParaRPr lang="en-US" sz="1400" dirty="0"/>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90600"/>
          </a:xfrm>
        </p:spPr>
        <p:txBody>
          <a:bodyPr>
            <a:normAutofit fontScale="90000"/>
          </a:bodyPr>
          <a:lstStyle/>
          <a:p>
            <a:r>
              <a:rPr lang="en-US" dirty="0" smtClean="0"/>
              <a:t>Gifted and Current Trends in Technology</a:t>
            </a:r>
            <a:endParaRPr lang="en-US" dirty="0"/>
          </a:p>
        </p:txBody>
      </p:sp>
      <p:sp>
        <p:nvSpPr>
          <p:cNvPr id="3" name="Content Placeholder 2"/>
          <p:cNvSpPr>
            <a:spLocks noGrp="1"/>
          </p:cNvSpPr>
          <p:nvPr>
            <p:ph sz="quarter" idx="1"/>
          </p:nvPr>
        </p:nvSpPr>
        <p:spPr>
          <a:xfrm>
            <a:off x="457200" y="1600200"/>
            <a:ext cx="8308848" cy="4495800"/>
          </a:xfrm>
        </p:spPr>
        <p:txBody>
          <a:bodyPr/>
          <a:lstStyle/>
          <a:p>
            <a:r>
              <a:rPr lang="en-US" dirty="0" smtClean="0"/>
              <a:t>Personalized Learning for Students</a:t>
            </a:r>
          </a:p>
          <a:p>
            <a:pPr lvl="1"/>
            <a:r>
              <a:rPr lang="en-US" dirty="0" smtClean="0"/>
              <a:t>Implications for Gifted Students</a:t>
            </a:r>
          </a:p>
          <a:p>
            <a:pPr lvl="1"/>
            <a:r>
              <a:rPr lang="en-US" dirty="0" smtClean="0"/>
              <a:t>Outside of School</a:t>
            </a:r>
          </a:p>
          <a:p>
            <a:pPr lvl="1"/>
            <a:r>
              <a:rPr lang="en-US" dirty="0" smtClean="0"/>
              <a:t>Inside of School</a:t>
            </a:r>
          </a:p>
        </p:txBody>
      </p:sp>
      <p:sp>
        <p:nvSpPr>
          <p:cNvPr id="4" name="Rectangle 3"/>
          <p:cNvSpPr/>
          <p:nvPr/>
        </p:nvSpPr>
        <p:spPr>
          <a:xfrm>
            <a:off x="228600" y="4343400"/>
            <a:ext cx="8686800" cy="2308324"/>
          </a:xfrm>
          <a:prstGeom prst="rect">
            <a:avLst/>
          </a:prstGeom>
        </p:spPr>
        <p:txBody>
          <a:bodyPr wrap="square">
            <a:spAutoFit/>
          </a:bodyPr>
          <a:lstStyle/>
          <a:p>
            <a:r>
              <a:rPr lang="en-US" i="1" dirty="0" smtClean="0"/>
              <a:t>Mapping a Personalized Learning Journey - K-12 Students and Parents Connect the Dots with </a:t>
            </a:r>
            <a:r>
              <a:rPr lang="en-US" i="1" dirty="0" smtClean="0"/>
              <a:t>	Digital </a:t>
            </a:r>
            <a:r>
              <a:rPr lang="en-US" i="1" dirty="0" smtClean="0"/>
              <a:t>Learning</a:t>
            </a:r>
            <a:r>
              <a:rPr lang="en-US" dirty="0" smtClean="0"/>
              <a:t>. Publication. Irvine: Project Tomorrow, 2011</a:t>
            </a:r>
            <a:r>
              <a:rPr lang="en-US" dirty="0" smtClean="0"/>
              <a:t>.</a:t>
            </a:r>
          </a:p>
          <a:p>
            <a:endParaRPr lang="en-US" dirty="0" smtClean="0"/>
          </a:p>
          <a:p>
            <a:r>
              <a:rPr lang="en-US" i="1" dirty="0" smtClean="0"/>
              <a:t>The New 3 E’s of Education: Enabled, Engaged, Empowered. Publication. Irvine: Project 	Tomorrow, 2010.</a:t>
            </a:r>
          </a:p>
          <a:p>
            <a:endParaRPr lang="en-US" i="1" dirty="0" smtClean="0"/>
          </a:p>
          <a:p>
            <a:r>
              <a:rPr lang="en-US" i="1" dirty="0" smtClean="0"/>
              <a:t>Personalizing the Classroom Experience – Teachers, Librarians and Administrators Connect the 	Dots with Digital Learning. Publication. </a:t>
            </a:r>
            <a:r>
              <a:rPr lang="en-US" dirty="0" smtClean="0"/>
              <a:t>Irving: Project Tomorrow, 2011.</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566</TotalTime>
  <Words>2962</Words>
  <Application>Microsoft Office PowerPoint</Application>
  <PresentationFormat>On-screen Show (4:3)</PresentationFormat>
  <Paragraphs>151</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New Directions in gifted education</vt:lpstr>
      <vt:lpstr>Introduction</vt:lpstr>
      <vt:lpstr>The Gifted Underserved</vt:lpstr>
      <vt:lpstr>The Gifted Underserved</vt:lpstr>
      <vt:lpstr>The Gifted Underserved</vt:lpstr>
      <vt:lpstr>Gifted and the Common Core</vt:lpstr>
      <vt:lpstr>Gifted and Current Trends in Technology</vt:lpstr>
    </vt:vector>
  </TitlesOfParts>
  <Company>Issaquah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58</cp:revision>
  <dcterms:created xsi:type="dcterms:W3CDTF">2013-01-31T18:51:28Z</dcterms:created>
  <dcterms:modified xsi:type="dcterms:W3CDTF">2013-02-02T18:03:57Z</dcterms:modified>
</cp:coreProperties>
</file>