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81" r:id="rId4"/>
    <p:sldId id="277" r:id="rId5"/>
    <p:sldId id="278" r:id="rId6"/>
    <p:sldId id="279" r:id="rId7"/>
    <p:sldId id="280" r:id="rId8"/>
    <p:sldId id="282" r:id="rId9"/>
    <p:sldId id="283" r:id="rId10"/>
    <p:sldId id="284" r:id="rId11"/>
    <p:sldId id="261"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62" r:id="rId26"/>
    <p:sldId id="26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5661" autoAdjust="0"/>
  </p:normalViewPr>
  <p:slideViewPr>
    <p:cSldViewPr>
      <p:cViewPr varScale="1">
        <p:scale>
          <a:sx n="51" d="100"/>
          <a:sy n="51" d="100"/>
        </p:scale>
        <p:origin x="-1614" y="-96"/>
      </p:cViewPr>
      <p:guideLst>
        <p:guide orient="horz" pos="2160"/>
        <p:guide pos="2880"/>
      </p:guideLst>
    </p:cSldViewPr>
  </p:slideViewPr>
  <p:outlineViewPr>
    <p:cViewPr>
      <p:scale>
        <a:sx n="33" d="100"/>
        <a:sy n="33" d="100"/>
      </p:scale>
      <p:origin x="48" y="12144"/>
    </p:cViewPr>
  </p:outlineViewPr>
  <p:notesTextViewPr>
    <p:cViewPr>
      <p:scale>
        <a:sx n="100" d="100"/>
        <a:sy n="100" d="100"/>
      </p:scale>
      <p:origin x="0" y="234"/>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BB1C1F-6EFD-498F-B6AB-CBAA86AAF458}" type="datetimeFigureOut">
              <a:rPr lang="en-US" smtClean="0"/>
              <a:pPr/>
              <a:t>11/19/2012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CDF2D-4AAE-4A0E-A430-090C1E2A824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having teachers understand the characteristics and needs of gifted children</a:t>
            </a:r>
          </a:p>
          <a:p>
            <a:pPr lvl="2">
              <a:buFont typeface="Arial" pitchFamily="34" charset="0"/>
              <a:buChar char="•"/>
            </a:pPr>
            <a:r>
              <a:rPr lang="en-US" baseline="0" dirty="0" smtClean="0"/>
              <a:t> instructional planning</a:t>
            </a:r>
          </a:p>
          <a:p>
            <a:pPr lvl="2">
              <a:buFont typeface="Arial" pitchFamily="34" charset="0"/>
              <a:buChar char="•"/>
            </a:pPr>
            <a:r>
              <a:rPr lang="en-US" baseline="0" dirty="0" smtClean="0"/>
              <a:t> developing assessments</a:t>
            </a:r>
          </a:p>
          <a:p>
            <a:pPr lvl="2">
              <a:buFont typeface="Arial" pitchFamily="34" charset="0"/>
              <a:buChar char="•"/>
            </a:pPr>
            <a:r>
              <a:rPr lang="en-US" baseline="0" dirty="0" smtClean="0"/>
              <a:t> creation of programs and services</a:t>
            </a:r>
          </a:p>
          <a:p>
            <a:pPr lvl="2">
              <a:buFont typeface="Arial" pitchFamily="34" charset="0"/>
              <a:buChar char="•"/>
            </a:pPr>
            <a:r>
              <a:rPr lang="en-US" baseline="0" dirty="0" smtClean="0"/>
              <a:t> cognitive growth </a:t>
            </a:r>
          </a:p>
          <a:p>
            <a:pPr lvl="2">
              <a:buFont typeface="Arial" pitchFamily="34" charset="0"/>
              <a:buChar char="•"/>
            </a:pPr>
            <a:r>
              <a:rPr lang="en-US" baseline="0" dirty="0" smtClean="0"/>
              <a:t> affective growth</a:t>
            </a:r>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Educators in the ISD strive to develop activities and projects that are differentiated in order to meet each students developmental level.</a:t>
            </a:r>
          </a:p>
          <a:p>
            <a:pPr lvl="1">
              <a:buFont typeface="Arial" pitchFamily="34" charset="0"/>
              <a:buChar char="•"/>
            </a:pPr>
            <a:r>
              <a:rPr lang="en-US" dirty="0" smtClean="0"/>
              <a:t> Level Questions</a:t>
            </a:r>
          </a:p>
          <a:p>
            <a:pPr lvl="2">
              <a:buFont typeface="Arial" pitchFamily="34" charset="0"/>
              <a:buChar char="•"/>
            </a:pPr>
            <a:r>
              <a:rPr lang="en-US" dirty="0" smtClean="0"/>
              <a:t> Students</a:t>
            </a:r>
            <a:r>
              <a:rPr lang="en-US" baseline="0" dirty="0" smtClean="0"/>
              <a:t> are taught how to create their own questions at different levels.  Gifted students could be required to create and answer level 3 questions while other students are creating and answering level 1 questions.</a:t>
            </a:r>
            <a:endParaRPr lang="en-US" dirty="0" smtClean="0"/>
          </a:p>
          <a:p>
            <a:pPr lvl="1">
              <a:buFont typeface="Arial" pitchFamily="34" charset="0"/>
              <a:buChar char="•"/>
            </a:pPr>
            <a:r>
              <a:rPr lang="en-US" dirty="0" smtClean="0"/>
              <a:t> Pre-assessments allow students to “test out” of a unit and work on an independent learning project of their own that is still related to the material being studied in class.</a:t>
            </a:r>
          </a:p>
          <a:p>
            <a:pPr lvl="1">
              <a:buFont typeface="Arial" pitchFamily="34" charset="0"/>
              <a:buChar char="•"/>
            </a:pPr>
            <a:r>
              <a:rPr lang="en-US" dirty="0" smtClean="0"/>
              <a:t> CYC Project</a:t>
            </a:r>
          </a:p>
          <a:p>
            <a:pPr lvl="2">
              <a:buFont typeface="Arial" pitchFamily="34" charset="0"/>
              <a:buChar char="•"/>
            </a:pPr>
            <a:r>
              <a:rPr lang="en-US" dirty="0" smtClean="0"/>
              <a:t> Choose your challenge</a:t>
            </a:r>
          </a:p>
          <a:p>
            <a:pPr lvl="3">
              <a:buFont typeface="Arial" pitchFamily="34" charset="0"/>
              <a:buChar char="•"/>
            </a:pPr>
            <a:r>
              <a:rPr lang="en-US" dirty="0" smtClean="0"/>
              <a:t> This projects allows humanities plus students, at the middle school level, the choice of three year-long</a:t>
            </a:r>
            <a:r>
              <a:rPr lang="en-US" baseline="0" dirty="0" smtClean="0"/>
              <a:t> project options.</a:t>
            </a:r>
          </a:p>
          <a:p>
            <a:pPr lvl="4">
              <a:buFont typeface="Arial" pitchFamily="34" charset="0"/>
              <a:buChar char="•"/>
            </a:pPr>
            <a:r>
              <a:rPr lang="en-US" baseline="0" dirty="0" smtClean="0"/>
              <a:t> Publishing Writing</a:t>
            </a:r>
          </a:p>
          <a:p>
            <a:pPr lvl="4">
              <a:buFont typeface="Arial" pitchFamily="34" charset="0"/>
              <a:buChar char="•"/>
            </a:pPr>
            <a:r>
              <a:rPr lang="en-US" baseline="0" dirty="0" smtClean="0"/>
              <a:t> Follow a current events issue</a:t>
            </a:r>
          </a:p>
          <a:p>
            <a:pPr lvl="4">
              <a:buFont typeface="Arial" pitchFamily="34" charset="0"/>
              <a:buChar char="•"/>
            </a:pPr>
            <a:r>
              <a:rPr lang="en-US" baseline="0" dirty="0" smtClean="0"/>
              <a:t> Research Project</a:t>
            </a:r>
            <a:endParaRPr lang="en-US"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At the elementary level, gifted and talented students can apply for the MERLIN and SAGE programs, where they can interact with other students with similar interests and needs.</a:t>
            </a:r>
          </a:p>
          <a:p>
            <a:pPr>
              <a:buFont typeface="Arial" pitchFamily="34" charset="0"/>
              <a:buChar char="•"/>
            </a:pPr>
            <a:r>
              <a:rPr lang="en-US" dirty="0" smtClean="0"/>
              <a:t> At the middle school level, students can apply for humanities plus and choose to take the advanced paths for math and science.</a:t>
            </a:r>
          </a:p>
          <a:p>
            <a:pPr>
              <a:buFont typeface="Arial" pitchFamily="34" charset="0"/>
              <a:buChar char="•"/>
            </a:pPr>
            <a:r>
              <a:rPr lang="en-US" dirty="0" smtClean="0"/>
              <a:t> At the high school level, ISD students can take AP classes and/or choose to take running start at Bellevue Community College.</a:t>
            </a:r>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Ruth Roy Scholarship:</a:t>
            </a:r>
          </a:p>
          <a:p>
            <a:pPr lvl="1">
              <a:buFont typeface="Arial" pitchFamily="34" charset="0"/>
              <a:buChar char="•"/>
            </a:pPr>
            <a:r>
              <a:rPr lang="en-US" baseline="0" dirty="0" smtClean="0"/>
              <a:t> </a:t>
            </a:r>
            <a:r>
              <a:rPr lang="en-US" dirty="0" smtClean="0"/>
              <a:t>“The Ruth Roy Scholarship Fund has been established to support highly capable students in their constant curiosity and quest for knowledge. Ruth Roy was a MERLIN teacher in the Issaquah School District for several years During her tenure, she helped develop some of the district's most gifted young minds. In the fall of 2005, Ruth was diagnosed with ALS (Lou Gehrig’s disease) and she had to give up her greatest passion, teaching. In the spring of 2007, Ruth lost her battle with ALS.</a:t>
            </a:r>
            <a:r>
              <a:rPr lang="en-US" baseline="0" dirty="0" smtClean="0"/>
              <a:t> </a:t>
            </a:r>
            <a:r>
              <a:rPr lang="en-US" dirty="0" smtClean="0"/>
              <a:t>The scholarship will assist post-fifth through seventh grade students in the pursuit of academic or intellectual interests beyond what is currently available to him/her in the regular school program. Annual awards will be approximately $250 to $300 per student, and may be given out to more than one student depending on available funds. MERLIN and SAGE students are eligible to apply beginning in the spring of their fifth grade year.” (Issaquah</a:t>
            </a:r>
            <a:r>
              <a:rPr lang="en-US" baseline="0" dirty="0" smtClean="0"/>
              <a:t> School District Website)</a:t>
            </a:r>
          </a:p>
          <a:p>
            <a:pPr lvl="0">
              <a:buFont typeface="Arial" pitchFamily="34" charset="0"/>
              <a:buChar char="•"/>
            </a:pPr>
            <a:r>
              <a:rPr lang="en-US" baseline="0" dirty="0" smtClean="0"/>
              <a:t> Summer Options for Enrichment</a:t>
            </a:r>
          </a:p>
          <a:p>
            <a:pPr lvl="1">
              <a:buFont typeface="Arial" pitchFamily="34" charset="0"/>
              <a:buChar char="•"/>
            </a:pPr>
            <a:r>
              <a:rPr lang="en-US" baseline="0" dirty="0" smtClean="0"/>
              <a:t> Many teachers of gifted and talented students in the ISD create resources (newsletters, presentations, etc) for parents and students with a plethora of summer opportunities in the area.</a:t>
            </a:r>
            <a:endParaRPr lang="en-US"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having teachers be </a:t>
            </a:r>
            <a:r>
              <a:rPr lang="en-US" baseline="0" dirty="0" err="1" smtClean="0"/>
              <a:t>knowledgable</a:t>
            </a:r>
            <a:r>
              <a:rPr lang="en-US" baseline="0" dirty="0" smtClean="0"/>
              <a:t> about different assessment strategies (of children and of the program)</a:t>
            </a:r>
          </a:p>
          <a:p>
            <a:pPr lvl="2">
              <a:buFont typeface="Arial" pitchFamily="34" charset="0"/>
              <a:buChar char="•"/>
            </a:pPr>
            <a:r>
              <a:rPr lang="en-US" baseline="0" dirty="0" smtClean="0"/>
              <a:t> multiple types of assessments</a:t>
            </a:r>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Assessments are used to:</a:t>
            </a:r>
          </a:p>
          <a:p>
            <a:pPr lvl="1">
              <a:buFont typeface="Arial" pitchFamily="34" charset="0"/>
              <a:buChar char="•"/>
            </a:pPr>
            <a:r>
              <a:rPr lang="en-US" dirty="0" smtClean="0"/>
              <a:t> Qualify students for the MERLIN (Mind Education Right Left Integration) and SAGE (Special Approach to Gifted Education) programs (at the elementary level)</a:t>
            </a:r>
          </a:p>
          <a:p>
            <a:pPr lvl="1">
              <a:buFont typeface="Arial" pitchFamily="34" charset="0"/>
              <a:buChar char="•"/>
            </a:pPr>
            <a:r>
              <a:rPr lang="en-US" dirty="0" smtClean="0"/>
              <a:t> </a:t>
            </a:r>
            <a:r>
              <a:rPr lang="en-US" dirty="0" smtClean="0"/>
              <a:t>Qualify students for the humanities plus program (at the middle school level)</a:t>
            </a:r>
          </a:p>
          <a:p>
            <a:pPr lvl="1">
              <a:buFont typeface="Arial" pitchFamily="34" charset="0"/>
              <a:buChar char="•"/>
            </a:pPr>
            <a:r>
              <a:rPr lang="en-US" dirty="0" smtClean="0"/>
              <a:t> Allow students to test into a advanced math track</a:t>
            </a:r>
          </a:p>
          <a:p>
            <a:pPr lvl="1">
              <a:buFont typeface="Arial" pitchFamily="34" charset="0"/>
              <a:buChar char="•"/>
            </a:pPr>
            <a:r>
              <a:rPr lang="en-US" dirty="0" smtClean="0"/>
              <a:t> For EOC </a:t>
            </a:r>
            <a:r>
              <a:rPr lang="en-US" dirty="0" smtClean="0"/>
              <a:t>(End of Course) exams </a:t>
            </a:r>
            <a:r>
              <a:rPr lang="en-US" dirty="0" smtClean="0"/>
              <a:t>in math classes</a:t>
            </a:r>
          </a:p>
          <a:p>
            <a:pPr lvl="2">
              <a:buFont typeface="Arial" pitchFamily="34" charset="0"/>
              <a:buChar char="•"/>
            </a:pPr>
            <a:r>
              <a:rPr lang="en-US" dirty="0" smtClean="0"/>
              <a:t> There have not yet been any EOC exams</a:t>
            </a:r>
            <a:r>
              <a:rPr lang="en-US" baseline="0" dirty="0" smtClean="0"/>
              <a:t> for any other content area in the ISD.</a:t>
            </a:r>
            <a:endParaRPr lang="en-US" dirty="0" smtClean="0"/>
          </a:p>
          <a:p>
            <a:pPr lvl="1">
              <a:buFont typeface="Arial" pitchFamily="34" charset="0"/>
              <a:buChar char="•"/>
            </a:pPr>
            <a:r>
              <a:rPr lang="en-US" dirty="0" smtClean="0"/>
              <a:t> To pre-assess students prior to a new unit</a:t>
            </a:r>
          </a:p>
          <a:p>
            <a:pPr lvl="2">
              <a:buFont typeface="Arial" pitchFamily="34" charset="0"/>
              <a:buChar char="•"/>
            </a:pPr>
            <a:r>
              <a:rPr lang="en-US" dirty="0" smtClean="0"/>
              <a:t> Pre-assessments are used:</a:t>
            </a:r>
          </a:p>
          <a:p>
            <a:pPr lvl="3">
              <a:buFont typeface="Arial" pitchFamily="34" charset="0"/>
              <a:buChar char="•"/>
            </a:pPr>
            <a:r>
              <a:rPr lang="en-US" baseline="0" dirty="0" smtClean="0"/>
              <a:t> to determine whether a student can “test out” of a specific unit and complete independent work</a:t>
            </a:r>
          </a:p>
          <a:p>
            <a:pPr lvl="3">
              <a:buFont typeface="Arial" pitchFamily="34" charset="0"/>
              <a:buChar char="•"/>
            </a:pPr>
            <a:r>
              <a:rPr lang="en-US" baseline="0" dirty="0" smtClean="0"/>
              <a:t> to determine if a whole class can skip that unit/concept because they have achieved mastery</a:t>
            </a:r>
          </a:p>
          <a:p>
            <a:pPr lvl="3">
              <a:buFont typeface="Arial" pitchFamily="34" charset="0"/>
              <a:buChar char="•"/>
            </a:pPr>
            <a:r>
              <a:rPr lang="en-US" baseline="0" dirty="0" smtClean="0"/>
              <a:t> as measurements of student progress at the end of a unit (have a before and after); students are able to see if they are meeting their goals.</a:t>
            </a:r>
            <a:endParaRPr lang="en-US" dirty="0" smtClean="0"/>
          </a:p>
          <a:p>
            <a:pPr lvl="1">
              <a:buFont typeface="Arial" pitchFamily="34" charset="0"/>
              <a:buChar char="•"/>
            </a:pPr>
            <a:r>
              <a:rPr lang="en-US" dirty="0" smtClean="0"/>
              <a:t> To assess students on standards and determine the next course of action.</a:t>
            </a:r>
          </a:p>
          <a:p>
            <a:pPr lvl="1">
              <a:buFont typeface="Arial" pitchFamily="34" charset="0"/>
              <a:buChar char="•"/>
            </a:pPr>
            <a:r>
              <a:rPr lang="en-US" baseline="0" dirty="0" smtClean="0"/>
              <a:t> All-District Reading Assessment</a:t>
            </a:r>
          </a:p>
          <a:p>
            <a:pPr lvl="2">
              <a:buFont typeface="Arial" pitchFamily="34" charset="0"/>
              <a:buChar char="•"/>
            </a:pPr>
            <a:r>
              <a:rPr lang="en-US" baseline="0" dirty="0" smtClean="0"/>
              <a:t> The ISD implemented this in 2012 to assess students across the district on reading skills.  This allows the district to see if students across the district are meeting the same goals/standards.</a:t>
            </a:r>
            <a:endParaRPr lang="en-US"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using assessment data to inform instruction</a:t>
            </a:r>
          </a:p>
          <a:p>
            <a:pPr lvl="2">
              <a:buFont typeface="Arial" pitchFamily="34" charset="0"/>
              <a:buChar char="•"/>
            </a:pPr>
            <a:r>
              <a:rPr lang="en-US" baseline="0" dirty="0" smtClean="0"/>
              <a:t> taking the core curriculum and differentiating it and expanding it</a:t>
            </a:r>
          </a:p>
          <a:p>
            <a:pPr lvl="2">
              <a:buFont typeface="Arial" pitchFamily="34" charset="0"/>
              <a:buChar char="•"/>
            </a:pPr>
            <a:r>
              <a:rPr lang="en-US" baseline="0" dirty="0" smtClean="0"/>
              <a:t> how educators should have an expansive bag of strategies they can use (research-based)</a:t>
            </a:r>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base curriculum is taught and supplemental materials are added.</a:t>
            </a:r>
          </a:p>
          <a:p>
            <a:pPr lvl="1">
              <a:buFont typeface="Arial" pitchFamily="34" charset="0"/>
              <a:buChar char="•"/>
            </a:pPr>
            <a:r>
              <a:rPr lang="en-US" dirty="0" smtClean="0"/>
              <a:t>Great books</a:t>
            </a:r>
          </a:p>
          <a:p>
            <a:pPr lvl="2">
              <a:buFont typeface="Arial" pitchFamily="34" charset="0"/>
              <a:buChar char="•"/>
            </a:pPr>
            <a:r>
              <a:rPr lang="en-US" dirty="0" smtClean="0"/>
              <a:t> These</a:t>
            </a:r>
            <a:r>
              <a:rPr lang="en-US" baseline="0" dirty="0" smtClean="0"/>
              <a:t> are used to help students comprehend complex text and discuss the text using a focus questions.</a:t>
            </a:r>
            <a:endParaRPr lang="en-US" dirty="0" smtClean="0"/>
          </a:p>
          <a:p>
            <a:pPr lvl="1">
              <a:buFont typeface="Arial" pitchFamily="34" charset="0"/>
              <a:buChar char="•"/>
            </a:pPr>
            <a:r>
              <a:rPr lang="en-US" dirty="0" smtClean="0"/>
              <a:t>Scholastic Scope and New York Times Upfront</a:t>
            </a:r>
          </a:p>
          <a:p>
            <a:pPr lvl="2">
              <a:buFont typeface="Arial" pitchFamily="34" charset="0"/>
              <a:buChar char="•"/>
            </a:pPr>
            <a:r>
              <a:rPr lang="en-US" dirty="0" smtClean="0"/>
              <a:t> Scope is used in 6</a:t>
            </a:r>
            <a:r>
              <a:rPr lang="en-US" baseline="30000" dirty="0" smtClean="0"/>
              <a:t>th</a:t>
            </a:r>
            <a:r>
              <a:rPr lang="en-US" dirty="0" smtClean="0"/>
              <a:t> grade and New York Times Upfront</a:t>
            </a:r>
            <a:r>
              <a:rPr lang="en-US" baseline="0" dirty="0" smtClean="0"/>
              <a:t> is used in 7</a:t>
            </a:r>
            <a:r>
              <a:rPr lang="en-US" baseline="30000" dirty="0" smtClean="0"/>
              <a:t>th</a:t>
            </a:r>
            <a:r>
              <a:rPr lang="en-US" baseline="0" dirty="0" smtClean="0"/>
              <a:t> and 8</a:t>
            </a:r>
            <a:r>
              <a:rPr lang="en-US" baseline="30000" dirty="0" smtClean="0"/>
              <a:t>th</a:t>
            </a:r>
            <a:r>
              <a:rPr lang="en-US" baseline="0" dirty="0" smtClean="0"/>
              <a:t> grade.</a:t>
            </a:r>
          </a:p>
          <a:p>
            <a:pPr lvl="2">
              <a:buFont typeface="Arial" pitchFamily="34" charset="0"/>
              <a:buChar char="•"/>
            </a:pPr>
            <a:r>
              <a:rPr lang="en-US" baseline="0" dirty="0" smtClean="0"/>
              <a:t> Students read articles in the magazines and complete a variety of activities related to writing, critical thinking, and reading comprehension of non-fiction text.</a:t>
            </a:r>
            <a:endParaRPr lang="en-US" dirty="0" smtClean="0"/>
          </a:p>
          <a:p>
            <a:pPr>
              <a:buFont typeface="Arial" pitchFamily="34" charset="0"/>
              <a:buChar char="•"/>
            </a:pPr>
            <a:r>
              <a:rPr lang="en-US" dirty="0" smtClean="0"/>
              <a:t>Evidence-Based Strategies Used District-wide</a:t>
            </a:r>
          </a:p>
          <a:p>
            <a:pPr lvl="1">
              <a:buFont typeface="Arial" pitchFamily="34" charset="0"/>
              <a:buChar char="•"/>
            </a:pPr>
            <a:r>
              <a:rPr lang="en-US" dirty="0" smtClean="0"/>
              <a:t>Shared Inquiry discussions</a:t>
            </a:r>
          </a:p>
          <a:p>
            <a:pPr lvl="2">
              <a:buFont typeface="Arial" pitchFamily="34" charset="0"/>
              <a:buChar char="•"/>
            </a:pPr>
            <a:r>
              <a:rPr lang="en-US" dirty="0" smtClean="0"/>
              <a:t> Humanities Plus teachers have been trained in how to conduct shared inquiry discussions.</a:t>
            </a:r>
          </a:p>
          <a:p>
            <a:pPr>
              <a:buFont typeface="Arial" pitchFamily="34" charset="0"/>
              <a:buChar char="•"/>
            </a:pPr>
            <a:r>
              <a:rPr lang="en-US" dirty="0" smtClean="0"/>
              <a:t> The amount of evidence-based strategies and differentiated curriculum used in classrooms is based on:</a:t>
            </a:r>
          </a:p>
          <a:p>
            <a:pPr lvl="1">
              <a:buFont typeface="Arial" pitchFamily="34" charset="0"/>
              <a:buChar char="•"/>
            </a:pPr>
            <a:r>
              <a:rPr lang="en-US" dirty="0" smtClean="0"/>
              <a:t>Amount of time teachers have taught high-ability learners</a:t>
            </a:r>
          </a:p>
          <a:p>
            <a:pPr lvl="1">
              <a:buFont typeface="Arial" pitchFamily="34" charset="0"/>
              <a:buChar char="•"/>
            </a:pPr>
            <a:r>
              <a:rPr lang="en-US" dirty="0" smtClean="0"/>
              <a:t>Amount of professional development teachers of high-ability learners have had</a:t>
            </a:r>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an environment that fosters a safe, emotional well-being</a:t>
            </a:r>
          </a:p>
          <a:p>
            <a:pPr lvl="2">
              <a:buFont typeface="Arial" pitchFamily="34" charset="0"/>
              <a:buChar char="•"/>
            </a:pPr>
            <a:r>
              <a:rPr lang="en-US" baseline="0" dirty="0" smtClean="0"/>
              <a:t> an environment that emphasizes positive social interaction and leadership skills</a:t>
            </a:r>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Regardless of level, teachers in ISD…</a:t>
            </a:r>
          </a:p>
          <a:p>
            <a:pPr lvl="1">
              <a:buFont typeface="Arial" pitchFamily="34" charset="0"/>
              <a:buChar char="•"/>
            </a:pPr>
            <a:r>
              <a:rPr lang="en-US" dirty="0" smtClean="0"/>
              <a:t>Have high expectations </a:t>
            </a:r>
          </a:p>
          <a:p>
            <a:pPr lvl="1">
              <a:buFont typeface="Arial" pitchFamily="34" charset="0"/>
              <a:buChar char="•"/>
            </a:pPr>
            <a:r>
              <a:rPr lang="en-US" dirty="0" smtClean="0"/>
              <a:t>Foster a safe environment in their classrooms</a:t>
            </a:r>
          </a:p>
          <a:p>
            <a:pPr lvl="1">
              <a:buFont typeface="Arial" pitchFamily="34" charset="0"/>
              <a:buChar char="•"/>
            </a:pPr>
            <a:r>
              <a:rPr lang="en-US" dirty="0" smtClean="0"/>
              <a:t>Can recommend VOICE mentors for students who need assistance</a:t>
            </a:r>
          </a:p>
          <a:p>
            <a:pPr lvl="2">
              <a:buFont typeface="Arial" pitchFamily="34" charset="0"/>
              <a:buChar char="•"/>
            </a:pPr>
            <a:r>
              <a:rPr lang="en-US" dirty="0" smtClean="0"/>
              <a:t> VOICE</a:t>
            </a:r>
            <a:r>
              <a:rPr lang="en-US" baseline="0" dirty="0" smtClean="0"/>
              <a:t> helps match up ISD students to members of the community (both parents and non-parents).  Students can be supported in content areas, planning, or organizational skills.</a:t>
            </a:r>
            <a:endParaRPr lang="en-US" dirty="0" smtClean="0"/>
          </a:p>
          <a:p>
            <a:pPr lvl="1">
              <a:buFont typeface="Arial" pitchFamily="34" charset="0"/>
              <a:buChar char="•"/>
            </a:pPr>
            <a:r>
              <a:rPr lang="en-US" dirty="0" smtClean="0"/>
              <a:t>Provide instruction on social skills</a:t>
            </a:r>
          </a:p>
          <a:p>
            <a:pPr>
              <a:buFont typeface="Arial" pitchFamily="34" charset="0"/>
              <a:buChar char="•"/>
            </a:pPr>
            <a:r>
              <a:rPr lang="en-US" dirty="0" smtClean="0"/>
              <a:t>ISD teachers of highly capable students…</a:t>
            </a:r>
          </a:p>
          <a:p>
            <a:pPr lvl="1">
              <a:buFont typeface="Arial" pitchFamily="34" charset="0"/>
              <a:buChar char="•"/>
            </a:pPr>
            <a:r>
              <a:rPr lang="en-US" dirty="0" smtClean="0"/>
              <a:t>Provide leadership opportunities for students</a:t>
            </a:r>
          </a:p>
          <a:p>
            <a:pPr lvl="2">
              <a:buFont typeface="Arial" pitchFamily="34" charset="0"/>
              <a:buChar char="•"/>
            </a:pPr>
            <a:r>
              <a:rPr lang="en-US" dirty="0" smtClean="0"/>
              <a:t> Since these students</a:t>
            </a:r>
            <a:r>
              <a:rPr lang="en-US" baseline="0" dirty="0" smtClean="0"/>
              <a:t> will most likely be the leaders of tomorrow, students are encouraged to take the lead on group projects.</a:t>
            </a:r>
            <a:endParaRPr lang="en-US" dirty="0" smtClean="0"/>
          </a:p>
          <a:p>
            <a:pPr lvl="1">
              <a:buFont typeface="Arial" pitchFamily="34" charset="0"/>
              <a:buChar char="•"/>
            </a:pPr>
            <a:r>
              <a:rPr lang="en-US" dirty="0" smtClean="0"/>
              <a:t>Provide ample opportunities for students to develop advanced communication and presentation skills</a:t>
            </a:r>
          </a:p>
          <a:p>
            <a:pPr lvl="1">
              <a:buFont typeface="Arial" pitchFamily="34" charset="0"/>
              <a:buChar char="•"/>
            </a:pPr>
            <a:r>
              <a:rPr lang="en-US" dirty="0" smtClean="0"/>
              <a:t>Help students use advanced forms of technology</a:t>
            </a:r>
          </a:p>
          <a:p>
            <a:pPr lvl="2">
              <a:buFont typeface="Arial" pitchFamily="34" charset="0"/>
              <a:buChar char="•"/>
            </a:pPr>
            <a:r>
              <a:rPr lang="en-US" dirty="0" smtClean="0"/>
              <a:t> Students are consistently using</a:t>
            </a:r>
            <a:r>
              <a:rPr lang="en-US" baseline="0" dirty="0" smtClean="0"/>
              <a:t> podcasts, Google Docs, Movie Maker, </a:t>
            </a:r>
            <a:r>
              <a:rPr lang="en-US" baseline="0" dirty="0" err="1" smtClean="0"/>
              <a:t>Edmodo</a:t>
            </a:r>
            <a:r>
              <a:rPr lang="en-US" baseline="0" dirty="0" smtClean="0"/>
              <a:t>, </a:t>
            </a:r>
            <a:r>
              <a:rPr lang="en-US" baseline="0" dirty="0" err="1" smtClean="0"/>
              <a:t>Animoto</a:t>
            </a:r>
            <a:r>
              <a:rPr lang="en-US" baseline="0" dirty="0" smtClean="0"/>
              <a:t> and other forms of technology that help enhance projects and presentations.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developing a continuum of services for highly capable students</a:t>
            </a:r>
          </a:p>
          <a:p>
            <a:pPr lvl="2">
              <a:buFont typeface="Arial" pitchFamily="34" charset="0"/>
              <a:buChar char="•"/>
            </a:pPr>
            <a:r>
              <a:rPr lang="en-US" baseline="0" dirty="0" smtClean="0"/>
              <a:t> different programming options (i.e. acceleration, individualized learning, online courses, etc.)</a:t>
            </a:r>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ISD teachers routinely collaborate at the district level to maintain consistency across the district in advanced classes.</a:t>
            </a:r>
          </a:p>
          <a:p>
            <a:pPr lvl="1">
              <a:buFont typeface="Arial" pitchFamily="34" charset="0"/>
              <a:buChar char="•"/>
            </a:pPr>
            <a:r>
              <a:rPr lang="en-US" dirty="0" smtClean="0"/>
              <a:t>Professional development classes and a CONNECT site for H+ teachers help teachers be on the same page.</a:t>
            </a:r>
          </a:p>
          <a:p>
            <a:pPr lvl="2">
              <a:buFont typeface="Arial" pitchFamily="34" charset="0"/>
              <a:buChar char="•"/>
            </a:pPr>
            <a:r>
              <a:rPr lang="en-US" dirty="0" smtClean="0"/>
              <a:t> Connect is the district wide web</a:t>
            </a:r>
            <a:r>
              <a:rPr lang="en-US" baseline="0" dirty="0" smtClean="0"/>
              <a:t> site that is used for all teachers.  Separate groups can be created and materials can be shared easily district wide.</a:t>
            </a:r>
            <a:endParaRPr lang="en-US" dirty="0" smtClean="0"/>
          </a:p>
          <a:p>
            <a:pPr>
              <a:buFont typeface="Arial" pitchFamily="34" charset="0"/>
              <a:buChar char="•"/>
            </a:pPr>
            <a:r>
              <a:rPr lang="en-US" dirty="0" smtClean="0"/>
              <a:t>ISD teachers routinely collaborate at the school level to create a continuum of challenge, so that the level builds consistently throughout the years.</a:t>
            </a:r>
          </a:p>
          <a:p>
            <a:pPr>
              <a:buFont typeface="Arial" pitchFamily="34" charset="0"/>
              <a:buChar char="•"/>
            </a:pPr>
            <a:r>
              <a:rPr lang="en-US" dirty="0" smtClean="0"/>
              <a:t>District-wide</a:t>
            </a:r>
          </a:p>
          <a:p>
            <a:pPr lvl="1">
              <a:buFont typeface="Arial" pitchFamily="34" charset="0"/>
              <a:buChar char="•"/>
            </a:pPr>
            <a:r>
              <a:rPr lang="en-US" dirty="0" smtClean="0"/>
              <a:t>Merlin and Sage programs at the elementary level</a:t>
            </a:r>
          </a:p>
          <a:p>
            <a:pPr lvl="1">
              <a:buFont typeface="Arial" pitchFamily="34" charset="0"/>
              <a:buChar char="•"/>
            </a:pPr>
            <a:r>
              <a:rPr lang="en-US" dirty="0" smtClean="0"/>
              <a:t>H+ at the middle level</a:t>
            </a:r>
          </a:p>
          <a:p>
            <a:pPr lvl="1">
              <a:buFont typeface="Arial" pitchFamily="34" charset="0"/>
              <a:buChar char="•"/>
            </a:pPr>
            <a:r>
              <a:rPr lang="en-US" dirty="0" smtClean="0"/>
              <a:t>AP and Running Start at the high school level</a:t>
            </a:r>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NAGC has</a:t>
            </a:r>
            <a:r>
              <a:rPr lang="en-US" baseline="0" dirty="0" smtClean="0"/>
              <a:t> six gifted programming standards that were developed to help educators be more effective in working with high-ability learners.</a:t>
            </a:r>
          </a:p>
          <a:p>
            <a:pPr lvl="1">
              <a:buFont typeface="Arial" pitchFamily="34" charset="0"/>
              <a:buChar char="•"/>
            </a:pPr>
            <a:r>
              <a:rPr lang="en-US" baseline="0" dirty="0" smtClean="0"/>
              <a:t> Focuses on…</a:t>
            </a:r>
          </a:p>
          <a:p>
            <a:pPr lvl="2">
              <a:buFont typeface="Arial" pitchFamily="34" charset="0"/>
              <a:buChar char="•"/>
            </a:pPr>
            <a:r>
              <a:rPr lang="en-US" baseline="0" dirty="0" smtClean="0"/>
              <a:t> how professional development must be an ongoing part of gifted education</a:t>
            </a:r>
          </a:p>
        </p:txBody>
      </p:sp>
      <p:sp>
        <p:nvSpPr>
          <p:cNvPr id="4" name="Slide Number Placeholder 3"/>
          <p:cNvSpPr>
            <a:spLocks noGrp="1"/>
          </p:cNvSpPr>
          <p:nvPr>
            <p:ph type="sldNum" sz="quarter" idx="10"/>
          </p:nvPr>
        </p:nvSpPr>
        <p:spPr/>
        <p:txBody>
          <a:bodyPr/>
          <a:lstStyle/>
          <a:p>
            <a:fld id="{A40CDF2D-4AAE-4A0E-A430-090C1E2A824F}"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ISD had been fairly weak in the area of professional development until the 2012-2013 school year.</a:t>
            </a:r>
          </a:p>
          <a:p>
            <a:pPr lvl="1">
              <a:buFont typeface="Arial" pitchFamily="34" charset="0"/>
              <a:buChar char="•"/>
            </a:pPr>
            <a:r>
              <a:rPr lang="en-US" dirty="0" smtClean="0"/>
              <a:t>1 teacher currently gaining an endorsement in Gifted and Talented education</a:t>
            </a:r>
          </a:p>
          <a:p>
            <a:pPr lvl="1">
              <a:buFont typeface="Arial" pitchFamily="34" charset="0"/>
              <a:buChar char="•"/>
            </a:pPr>
            <a:r>
              <a:rPr lang="en-US" dirty="0" smtClean="0"/>
              <a:t>Most teachers of highly capable students have many years of experience</a:t>
            </a:r>
          </a:p>
          <a:p>
            <a:pPr lvl="1">
              <a:buFont typeface="Arial" pitchFamily="34" charset="0"/>
              <a:buChar char="•"/>
            </a:pPr>
            <a:r>
              <a:rPr lang="en-US" dirty="0" smtClean="0"/>
              <a:t>2 teachers have received a grant to attend the NAGC convention</a:t>
            </a:r>
          </a:p>
          <a:p>
            <a:pPr lvl="1">
              <a:buFont typeface="Arial" pitchFamily="34" charset="0"/>
              <a:buChar char="•"/>
            </a:pPr>
            <a:r>
              <a:rPr lang="en-US" dirty="0" smtClean="0"/>
              <a:t>All H+ teachers (at the middle level) have received training on how to use Great Books and Shared Inquiry in their classrooms.</a:t>
            </a:r>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Grade level common core standards will be inadequate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We need to challenge these students with new information, and curriculum with a higher rigor.</a:t>
            </a:r>
            <a:endParaRPr lang="en-US" dirty="0" smtClean="0"/>
          </a:p>
          <a:p>
            <a:pPr lvl="1">
              <a:buFont typeface="Arial" pitchFamily="34" charset="0"/>
              <a:buChar char="•"/>
            </a:pPr>
            <a:endParaRPr lang="en-US" baseline="0" dirty="0" smtClean="0"/>
          </a:p>
          <a:p>
            <a:pPr>
              <a:buFont typeface="Arial" pitchFamily="34" charset="0"/>
              <a:buChar char="•"/>
            </a:pPr>
            <a:r>
              <a:rPr lang="en-US" dirty="0" smtClean="0"/>
              <a:t> What to do:</a:t>
            </a:r>
          </a:p>
          <a:p>
            <a:pPr lvl="1">
              <a:buFont typeface="Arial" pitchFamily="34" charset="0"/>
              <a:buChar char="•"/>
            </a:pPr>
            <a:r>
              <a:rPr lang="en-US" dirty="0" smtClean="0"/>
              <a:t> Accelerated content strategies</a:t>
            </a:r>
          </a:p>
          <a:p>
            <a:pPr lvl="1">
              <a:buFont typeface="Arial" pitchFamily="34" charset="0"/>
              <a:buChar char="•"/>
            </a:pPr>
            <a:r>
              <a:rPr lang="en-US" dirty="0" smtClean="0"/>
              <a:t> Differentiation</a:t>
            </a:r>
          </a:p>
          <a:p>
            <a:pPr lvl="2">
              <a:buFont typeface="Arial" pitchFamily="34" charset="0"/>
              <a:buChar char="•"/>
            </a:pPr>
            <a:r>
              <a:rPr lang="en-US" baseline="0" dirty="0" smtClean="0"/>
              <a:t> Flexible grouping</a:t>
            </a:r>
          </a:p>
          <a:p>
            <a:pPr lvl="2">
              <a:buFont typeface="Arial" pitchFamily="34" charset="0"/>
              <a:buChar char="•"/>
            </a:pPr>
            <a:r>
              <a:rPr lang="en-US" baseline="0" dirty="0" smtClean="0"/>
              <a:t> Creative and critical-thinking opportunities</a:t>
            </a:r>
          </a:p>
          <a:p>
            <a:pPr lvl="2">
              <a:buFont typeface="Arial" pitchFamily="34" charset="0"/>
              <a:buChar char="•"/>
            </a:pPr>
            <a:r>
              <a:rPr lang="en-US" baseline="0" dirty="0" smtClean="0"/>
              <a:t> Add depth and complexity</a:t>
            </a:r>
          </a:p>
          <a:p>
            <a:pPr lvl="1">
              <a:buFont typeface="Arial" pitchFamily="34" charset="0"/>
              <a:buChar char="•"/>
            </a:pPr>
            <a:r>
              <a:rPr lang="en-US" baseline="0" dirty="0" smtClean="0"/>
              <a:t> Professional development is key</a:t>
            </a:r>
          </a:p>
          <a:p>
            <a:pPr lvl="2">
              <a:buFont typeface="Arial" pitchFamily="34" charset="0"/>
              <a:buChar char="•"/>
            </a:pPr>
            <a:r>
              <a:rPr lang="en-US" baseline="0" dirty="0" smtClean="0">
                <a:solidFill>
                  <a:srgbClr val="C00000"/>
                </a:solidFill>
              </a:rPr>
              <a:t> Especially in schools that don’t have gifted and talented programs; most commonly in low-income areas</a:t>
            </a:r>
          </a:p>
          <a:p>
            <a:pPr lvl="2">
              <a:buFont typeface="Arial" pitchFamily="34" charset="0"/>
              <a:buChar char="•"/>
            </a:pPr>
            <a:r>
              <a:rPr lang="en-US" baseline="0" dirty="0" smtClean="0">
                <a:solidFill>
                  <a:srgbClr val="C00000"/>
                </a:solidFill>
              </a:rPr>
              <a:t> Regular education teachers need these skills as well; many know how to differentiate for low learners, but have not had the professional development for how to adapt to high learners.</a:t>
            </a:r>
            <a:endParaRPr lang="en-US" dirty="0" smtClean="0">
              <a:solidFill>
                <a:srgbClr val="C00000"/>
              </a:solidFill>
            </a:endParaRPr>
          </a:p>
        </p:txBody>
      </p:sp>
      <p:sp>
        <p:nvSpPr>
          <p:cNvPr id="4" name="Slide Number Placeholder 3"/>
          <p:cNvSpPr>
            <a:spLocks noGrp="1"/>
          </p:cNvSpPr>
          <p:nvPr>
            <p:ph type="sldNum" sz="quarter" idx="10"/>
          </p:nvPr>
        </p:nvSpPr>
        <p:spPr/>
        <p:txBody>
          <a:bodyPr/>
          <a:lstStyle/>
          <a:p>
            <a:fld id="{A40CDF2D-4AAE-4A0E-A430-090C1E2A824F}"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a:buFont typeface="Arial" pitchFamily="34" charset="0"/>
              <a:buChar char="•"/>
            </a:pPr>
            <a:r>
              <a:rPr lang="en-US" sz="2800" dirty="0" smtClean="0"/>
              <a:t>The law:</a:t>
            </a:r>
          </a:p>
          <a:p>
            <a:pPr lvl="1">
              <a:buFont typeface="Arial" pitchFamily="34" charset="0"/>
              <a:buChar char="•"/>
            </a:pPr>
            <a:r>
              <a:rPr lang="en-US" sz="3300" dirty="0" smtClean="0"/>
              <a:t>RCW 28A 185.020 (1) states: “The Legislature finds that for highly capable program students, access to accelerated learning and enhanced instruction </a:t>
            </a:r>
            <a:r>
              <a:rPr lang="en-US" sz="3300" i="1" dirty="0" smtClean="0"/>
              <a:t>is</a:t>
            </a:r>
            <a:r>
              <a:rPr lang="en-US" sz="3300" dirty="0" smtClean="0"/>
              <a:t> access to a basic education.”</a:t>
            </a:r>
          </a:p>
          <a:p>
            <a:pPr lvl="2">
              <a:buFont typeface="Arial" pitchFamily="34" charset="0"/>
              <a:buChar char="•"/>
            </a:pPr>
            <a:r>
              <a:rPr lang="en-US" sz="3000" dirty="0" smtClean="0"/>
              <a:t> Elementary Highly Capable Programs:</a:t>
            </a:r>
          </a:p>
          <a:p>
            <a:pPr lvl="3">
              <a:buFont typeface="Arial" pitchFamily="34" charset="0"/>
              <a:buChar char="•"/>
            </a:pPr>
            <a:r>
              <a:rPr lang="en-US" sz="2700" dirty="0" smtClean="0"/>
              <a:t>Merlin and Sage (Grades 3-5)</a:t>
            </a:r>
          </a:p>
          <a:p>
            <a:pPr lvl="2">
              <a:buFont typeface="Arial" pitchFamily="34" charset="0"/>
              <a:buChar char="•"/>
            </a:pPr>
            <a:r>
              <a:rPr lang="en-US" sz="3000" dirty="0" smtClean="0"/>
              <a:t> Middle School</a:t>
            </a:r>
          </a:p>
          <a:p>
            <a:pPr lvl="3">
              <a:buFont typeface="Arial" pitchFamily="34" charset="0"/>
              <a:buChar char="•"/>
            </a:pPr>
            <a:r>
              <a:rPr lang="en-US" sz="2700" dirty="0" smtClean="0"/>
              <a:t>Humanities Plus</a:t>
            </a:r>
          </a:p>
          <a:p>
            <a:pPr lvl="3">
              <a:buFont typeface="Arial" pitchFamily="34" charset="0"/>
              <a:buChar char="•"/>
            </a:pPr>
            <a:r>
              <a:rPr lang="en-US" sz="2700" dirty="0" smtClean="0"/>
              <a:t>Science Path II</a:t>
            </a:r>
          </a:p>
          <a:p>
            <a:pPr lvl="3">
              <a:buFont typeface="Arial" pitchFamily="34" charset="0"/>
              <a:buChar char="•"/>
            </a:pPr>
            <a:r>
              <a:rPr lang="en-US" sz="2700" dirty="0" smtClean="0"/>
              <a:t>Math Path II</a:t>
            </a:r>
          </a:p>
          <a:p>
            <a:pPr lvl="2">
              <a:buFont typeface="Arial" pitchFamily="34" charset="0"/>
              <a:buChar char="•"/>
            </a:pPr>
            <a:r>
              <a:rPr lang="en-US" sz="3000" dirty="0" smtClean="0"/>
              <a:t>High School</a:t>
            </a:r>
          </a:p>
          <a:p>
            <a:pPr lvl="3">
              <a:buFont typeface="Arial" pitchFamily="34" charset="0"/>
              <a:buChar char="•"/>
            </a:pPr>
            <a:r>
              <a:rPr lang="en-US" sz="2700" dirty="0" smtClean="0"/>
              <a:t>Advanced Placement Courses</a:t>
            </a:r>
          </a:p>
          <a:p>
            <a:pPr lvl="3">
              <a:buFont typeface="Arial" pitchFamily="34" charset="0"/>
              <a:buChar char="•"/>
            </a:pPr>
            <a:r>
              <a:rPr lang="en-US" sz="2700" dirty="0" smtClean="0"/>
              <a:t>Running Start Options</a:t>
            </a:r>
          </a:p>
          <a:p>
            <a:pPr lvl="3">
              <a:buFont typeface="Arial" pitchFamily="34" charset="0"/>
              <a:buChar char="•"/>
            </a:pPr>
            <a:r>
              <a:rPr lang="en-US" sz="2700" dirty="0" smtClean="0"/>
              <a:t>Online Courses available</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dirty="0" smtClean="0"/>
              <a:t>WAC 392-170-020 states that “Each district shall submit an annual plan for the district’s highly capable program…”</a:t>
            </a:r>
          </a:p>
          <a:p>
            <a:pPr marL="914400" marR="0" lvl="2"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400" dirty="0" smtClean="0"/>
              <a:t> This</a:t>
            </a:r>
            <a:r>
              <a:rPr lang="en-US" sz="2400" baseline="0" dirty="0" smtClean="0"/>
              <a:t> language was changed from “application” to “plan” and makes districts accountable for providing access to highly capable programs. </a:t>
            </a:r>
            <a:endParaRPr lang="en-US" sz="2400" dirty="0" smtClean="0"/>
          </a:p>
          <a:p>
            <a:pPr lvl="1">
              <a:buFont typeface="Arial" pitchFamily="34" charset="0"/>
              <a:buNone/>
            </a:pPr>
            <a:endParaRPr lang="en-US" sz="2700"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sz="2800" dirty="0" smtClean="0"/>
              <a:t>The law:</a:t>
            </a:r>
          </a:p>
          <a:p>
            <a:pPr lvl="1">
              <a:buFont typeface="Arial" pitchFamily="34" charset="0"/>
              <a:buChar char="•"/>
            </a:pPr>
            <a:r>
              <a:rPr lang="en-US" sz="3300" dirty="0" smtClean="0"/>
              <a:t>RCW 28A 185.030 states (1): “In accordance with rules adopted by the superintendent of public instruction, school districts shall implement procedures for nomination, assessment and selection of their most highly capable students.”</a:t>
            </a:r>
          </a:p>
          <a:p>
            <a:pPr lvl="2">
              <a:buFont typeface="Arial" pitchFamily="34" charset="0"/>
              <a:buChar char="•"/>
            </a:pPr>
            <a:r>
              <a:rPr lang="en-US" sz="3000" dirty="0" smtClean="0"/>
              <a:t> Merlin and Sage: Stanford 10 Achievement test, </a:t>
            </a:r>
            <a:r>
              <a:rPr lang="en-US" sz="3200" dirty="0" err="1" smtClean="0"/>
              <a:t>CogAT</a:t>
            </a:r>
            <a:r>
              <a:rPr lang="en-US" sz="3200" dirty="0" smtClean="0"/>
              <a:t> (Cognitive Abilities Test), and SOI (Structure of Intellect Creativity Test) is used for selection</a:t>
            </a:r>
            <a:endParaRPr lang="en-US" sz="3000" dirty="0" smtClean="0"/>
          </a:p>
          <a:p>
            <a:pPr lvl="3">
              <a:buFont typeface="Arial" pitchFamily="34" charset="0"/>
              <a:buChar char="•"/>
            </a:pPr>
            <a:r>
              <a:rPr lang="en-US" sz="3000" dirty="0" smtClean="0"/>
              <a:t> Administered between Feb. and April</a:t>
            </a:r>
          </a:p>
          <a:p>
            <a:pPr lvl="3">
              <a:buFont typeface="Arial" pitchFamily="34" charset="0"/>
              <a:buChar char="•"/>
            </a:pPr>
            <a:r>
              <a:rPr lang="en-US" sz="3000" dirty="0" smtClean="0"/>
              <a:t> Multidisciplinary</a:t>
            </a:r>
            <a:r>
              <a:rPr lang="en-US" sz="3000" baseline="0" dirty="0" smtClean="0"/>
              <a:t> selection committee of district personnel</a:t>
            </a:r>
          </a:p>
          <a:p>
            <a:pPr lvl="3">
              <a:buFont typeface="Arial" pitchFamily="34" charset="0"/>
              <a:buChar char="•"/>
            </a:pPr>
            <a:r>
              <a:rPr lang="en-US" sz="3000" baseline="0" dirty="0" smtClean="0"/>
              <a:t> </a:t>
            </a:r>
            <a:r>
              <a:rPr lang="en-US" sz="3000" baseline="0" dirty="0" smtClean="0"/>
              <a:t>All students take the Stanford test during </a:t>
            </a:r>
            <a:r>
              <a:rPr lang="en-US" sz="3000" baseline="0" dirty="0" smtClean="0"/>
              <a:t>the students’ 2</a:t>
            </a:r>
            <a:r>
              <a:rPr lang="en-US" sz="3000" baseline="30000" dirty="0" smtClean="0"/>
              <a:t>nd</a:t>
            </a:r>
            <a:r>
              <a:rPr lang="en-US" sz="3000" baseline="0" dirty="0" smtClean="0"/>
              <a:t> grade </a:t>
            </a:r>
            <a:r>
              <a:rPr lang="en-US" sz="3000" baseline="0" dirty="0" smtClean="0"/>
              <a:t>year; To qualify for MERLIN or SAGE, other 2</a:t>
            </a:r>
            <a:r>
              <a:rPr lang="en-US" sz="3000" baseline="30000" dirty="0" smtClean="0"/>
              <a:t>nd</a:t>
            </a:r>
            <a:r>
              <a:rPr lang="en-US" sz="3000" baseline="0" dirty="0" smtClean="0"/>
              <a:t> graders must take the </a:t>
            </a:r>
            <a:r>
              <a:rPr lang="en-US" sz="3000" baseline="0" dirty="0" err="1" smtClean="0"/>
              <a:t>CogAT</a:t>
            </a:r>
            <a:r>
              <a:rPr lang="en-US" sz="3000" baseline="0" dirty="0" smtClean="0"/>
              <a:t> and the SOI</a:t>
            </a:r>
            <a:endParaRPr lang="en-US" sz="3000" baseline="0" dirty="0" smtClean="0"/>
          </a:p>
          <a:p>
            <a:pPr lvl="3">
              <a:buFont typeface="Arial" pitchFamily="34" charset="0"/>
              <a:buChar char="•"/>
            </a:pPr>
            <a:r>
              <a:rPr lang="en-US" sz="3000" baseline="0" dirty="0" smtClean="0"/>
              <a:t> Student can be tested at a maximum of two </a:t>
            </a:r>
            <a:r>
              <a:rPr lang="en-US" sz="3000" baseline="0" dirty="0" smtClean="0"/>
              <a:t>times</a:t>
            </a:r>
          </a:p>
          <a:p>
            <a:pPr lvl="3">
              <a:buFont typeface="Arial" pitchFamily="34" charset="0"/>
              <a:buChar char="•"/>
            </a:pPr>
            <a:r>
              <a:rPr lang="en-US" sz="3000" baseline="0" dirty="0" smtClean="0"/>
              <a:t> Typically, students who score in the top 2% or above qualify for MERLIN, and the top 4% qualify for SAGE</a:t>
            </a:r>
          </a:p>
          <a:p>
            <a:pPr lvl="3">
              <a:buFont typeface="Arial" pitchFamily="34" charset="0"/>
              <a:buChar char="•"/>
            </a:pPr>
            <a:r>
              <a:rPr lang="en-US" sz="3000" baseline="0" dirty="0" smtClean="0"/>
              <a:t> “If a “highly capable” student in grades 3-5 is identified or enrolls in the District at any time during the school year, arrangements will be made for that student to take the cognitive abilities and creative thinking tests at the next regularly scheduled assessment window.  Although that student may not be able to enter the MERLIN program mid-year, he/she can receive SAGE services upon qualifying”</a:t>
            </a:r>
          </a:p>
          <a:p>
            <a:pPr lvl="4">
              <a:buFont typeface="Arial" pitchFamily="34" charset="0"/>
              <a:buChar char="•"/>
            </a:pPr>
            <a:r>
              <a:rPr lang="en-US" sz="3000" baseline="0" dirty="0" smtClean="0"/>
              <a:t> Student who enroll mid-year can submit results from their old district.</a:t>
            </a:r>
          </a:p>
          <a:p>
            <a:pPr lvl="3">
              <a:buFont typeface="Arial" pitchFamily="34" charset="0"/>
              <a:buChar char="•"/>
            </a:pPr>
            <a:r>
              <a:rPr lang="en-US" sz="3000" baseline="0" dirty="0" smtClean="0"/>
              <a:t> MERLIN classes are 25 students each; as long as students function well in the program, they remain in through 5</a:t>
            </a:r>
            <a:r>
              <a:rPr lang="en-US" sz="3000" baseline="30000" dirty="0" smtClean="0"/>
              <a:t>th</a:t>
            </a:r>
            <a:r>
              <a:rPr lang="en-US" sz="3000" baseline="0" dirty="0" smtClean="0"/>
              <a:t> grade</a:t>
            </a:r>
          </a:p>
          <a:p>
            <a:pPr lvl="3">
              <a:buFont typeface="Arial" pitchFamily="34" charset="0"/>
              <a:buChar char="•"/>
            </a:pPr>
            <a:r>
              <a:rPr lang="en-US" sz="3000" baseline="0" dirty="0" smtClean="0"/>
              <a:t> </a:t>
            </a:r>
            <a:endParaRPr lang="en-US" sz="3000" dirty="0" smtClean="0"/>
          </a:p>
          <a:p>
            <a:pPr lvl="2">
              <a:buFont typeface="Arial" pitchFamily="34" charset="0"/>
              <a:buChar char="•"/>
            </a:pPr>
            <a:r>
              <a:rPr lang="en-US" sz="3000" dirty="0" smtClean="0"/>
              <a:t> H+: 4</a:t>
            </a:r>
            <a:r>
              <a:rPr lang="en-US" sz="3000" baseline="30000" dirty="0" smtClean="0"/>
              <a:t>th</a:t>
            </a:r>
            <a:r>
              <a:rPr lang="en-US" sz="3000" dirty="0" smtClean="0"/>
              <a:t> grade MSP reading scores, 5</a:t>
            </a:r>
            <a:r>
              <a:rPr lang="en-US" sz="3000" baseline="30000" dirty="0" smtClean="0"/>
              <a:t>th</a:t>
            </a:r>
            <a:r>
              <a:rPr lang="en-US" sz="3000" dirty="0" smtClean="0"/>
              <a:t> grade Stanford reading scores, 4</a:t>
            </a:r>
            <a:r>
              <a:rPr lang="en-US" sz="3000" baseline="30000" dirty="0" smtClean="0"/>
              <a:t>th</a:t>
            </a:r>
            <a:r>
              <a:rPr lang="en-US" sz="3000" dirty="0" smtClean="0"/>
              <a:t> grade MSP writing, 5</a:t>
            </a:r>
            <a:r>
              <a:rPr lang="en-US" sz="3000" baseline="30000" dirty="0" smtClean="0"/>
              <a:t>th</a:t>
            </a:r>
            <a:r>
              <a:rPr lang="en-US" sz="3000" dirty="0" smtClean="0"/>
              <a:t> grade report card</a:t>
            </a:r>
          </a:p>
          <a:p>
            <a:pPr lvl="3">
              <a:buFont typeface="Arial" pitchFamily="34" charset="0"/>
              <a:buChar char="•"/>
            </a:pPr>
            <a:r>
              <a:rPr lang="en-US" sz="3000" dirty="0" smtClean="0"/>
              <a:t> Top 64 students;</a:t>
            </a:r>
            <a:r>
              <a:rPr lang="en-US" sz="3000" baseline="0" dirty="0" smtClean="0"/>
              <a:t> ranked with a matrix</a:t>
            </a:r>
            <a:endParaRPr lang="en-US" sz="3000"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sz="2800" dirty="0" smtClean="0"/>
              <a:t>The law:</a:t>
            </a:r>
          </a:p>
          <a:p>
            <a:pPr lvl="1">
              <a:buFont typeface="Arial" pitchFamily="34" charset="0"/>
              <a:buChar char="•"/>
            </a:pPr>
            <a:r>
              <a:rPr lang="en-US" sz="3300" dirty="0" smtClean="0"/>
              <a:t>RCW 28A 185.020 states (1): “There are multiple definitions of highly capable, from intellectual to academic to artistic.” (Note:  Artistic giftedness</a:t>
            </a:r>
            <a:r>
              <a:rPr lang="en-US" sz="3300" baseline="0" dirty="0" smtClean="0"/>
              <a:t> is no longer funded through the </a:t>
            </a:r>
            <a:r>
              <a:rPr lang="en-US" sz="3300" baseline="0" dirty="0" err="1" smtClean="0"/>
              <a:t>HiCap</a:t>
            </a:r>
            <a:r>
              <a:rPr lang="en-US" sz="3300" baseline="0" dirty="0" smtClean="0"/>
              <a:t> law.)</a:t>
            </a:r>
            <a:endParaRPr lang="en-US" sz="3300" dirty="0" smtClean="0"/>
          </a:p>
          <a:p>
            <a:pPr lvl="2">
              <a:buFont typeface="Arial" pitchFamily="34" charset="0"/>
              <a:buChar char="•"/>
            </a:pPr>
            <a:r>
              <a:rPr lang="en-US" sz="3000" dirty="0" smtClean="0"/>
              <a:t> ISD offers advanced classes for students in a variety of content areas.</a:t>
            </a:r>
          </a:p>
          <a:p>
            <a:pPr lvl="3">
              <a:buFont typeface="Arial" pitchFamily="34" charset="0"/>
              <a:buChar char="•"/>
            </a:pPr>
            <a:r>
              <a:rPr lang="en-US" sz="2700" dirty="0" smtClean="0"/>
              <a:t> Humanities Plus</a:t>
            </a:r>
          </a:p>
          <a:p>
            <a:pPr lvl="3">
              <a:buFont typeface="Arial" pitchFamily="34" charset="0"/>
              <a:buChar char="•"/>
            </a:pPr>
            <a:r>
              <a:rPr lang="en-US" sz="2700" dirty="0" smtClean="0"/>
              <a:t> Math Path II</a:t>
            </a:r>
          </a:p>
          <a:p>
            <a:pPr lvl="3">
              <a:buFont typeface="Arial" pitchFamily="34" charset="0"/>
              <a:buChar char="•"/>
            </a:pPr>
            <a:r>
              <a:rPr lang="en-US" sz="2700" dirty="0" smtClean="0"/>
              <a:t> Science Path II</a:t>
            </a:r>
          </a:p>
          <a:p>
            <a:pPr lvl="3">
              <a:buFont typeface="Arial" pitchFamily="34" charset="0"/>
              <a:buChar char="•"/>
            </a:pPr>
            <a:r>
              <a:rPr lang="en-US" sz="2700" dirty="0" smtClean="0"/>
              <a:t> Evergreen Philharmonic</a:t>
            </a:r>
          </a:p>
          <a:p>
            <a:pPr lvl="3">
              <a:buFont typeface="Arial" pitchFamily="34" charset="0"/>
              <a:buChar char="•"/>
            </a:pPr>
            <a:r>
              <a:rPr lang="en-US" sz="2700" dirty="0" smtClean="0"/>
              <a:t>Jazz Band</a:t>
            </a:r>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sz="2800" dirty="0" smtClean="0"/>
              <a:t>The law:</a:t>
            </a:r>
          </a:p>
          <a:p>
            <a:pPr lvl="1">
              <a:buFont typeface="Arial" pitchFamily="34" charset="0"/>
              <a:buChar char="•"/>
            </a:pPr>
            <a:r>
              <a:rPr lang="en-US" sz="3300" dirty="0" smtClean="0"/>
              <a:t>Parent Notification</a:t>
            </a:r>
          </a:p>
          <a:p>
            <a:pPr lvl="2">
              <a:buFont typeface="Arial" pitchFamily="34" charset="0"/>
              <a:buChar char="•"/>
            </a:pPr>
            <a:r>
              <a:rPr lang="en-US" sz="2400" dirty="0" smtClean="0"/>
              <a:t> WAC 392-170-047, states that, “Parental permission shall be obtained in writing before: (1) conducting assessments to determine eligibility for participation in programs…(2) Placement in the district’s highly capable program before any special services and programs are started…”</a:t>
            </a:r>
          </a:p>
          <a:p>
            <a:pPr lvl="3">
              <a:buFont typeface="Arial" pitchFamily="34" charset="0"/>
              <a:buChar char="•"/>
            </a:pPr>
            <a:r>
              <a:rPr lang="en-US" sz="1800" dirty="0" smtClean="0"/>
              <a:t>Parents can opt out.</a:t>
            </a:r>
          </a:p>
          <a:p>
            <a:pPr lvl="4">
              <a:buFont typeface="Arial" pitchFamily="34" charset="0"/>
              <a:buChar char="•"/>
            </a:pPr>
            <a:r>
              <a:rPr lang="en-US" sz="1800" dirty="0" smtClean="0"/>
              <a:t> Parent Permission must include:</a:t>
            </a:r>
          </a:p>
          <a:p>
            <a:pPr lvl="5">
              <a:buFont typeface="Arial" pitchFamily="34" charset="0"/>
              <a:buChar char="•"/>
            </a:pPr>
            <a:r>
              <a:rPr lang="en-US" sz="1800" dirty="0" smtClean="0"/>
              <a:t> A full explanation of the procedures</a:t>
            </a:r>
            <a:r>
              <a:rPr lang="en-US" sz="1800" baseline="0" dirty="0" smtClean="0"/>
              <a:t> for identification</a:t>
            </a:r>
          </a:p>
          <a:p>
            <a:pPr lvl="5">
              <a:buFont typeface="Arial" pitchFamily="34" charset="0"/>
              <a:buChar char="•"/>
            </a:pPr>
            <a:r>
              <a:rPr lang="en-US" sz="1800" baseline="0" dirty="0" smtClean="0"/>
              <a:t> An explanation of the appeals process</a:t>
            </a:r>
          </a:p>
          <a:p>
            <a:pPr lvl="5">
              <a:buFont typeface="Arial" pitchFamily="34" charset="0"/>
              <a:buChar char="•"/>
            </a:pPr>
            <a:r>
              <a:rPr lang="en-US" sz="1800" baseline="0" dirty="0" smtClean="0"/>
              <a:t> An explanation of the procedures to exit a student from the program</a:t>
            </a:r>
          </a:p>
          <a:p>
            <a:pPr lvl="5">
              <a:buFont typeface="Arial" pitchFamily="34" charset="0"/>
              <a:buChar char="•"/>
            </a:pPr>
            <a:r>
              <a:rPr lang="en-US" sz="1800" baseline="0" dirty="0" smtClean="0"/>
              <a:t> Information on the district’s program and the options that will be available to identified students</a:t>
            </a:r>
            <a:endParaRPr lang="en-US" sz="1800"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sz="2800" dirty="0" smtClean="0"/>
              <a:t>The law:</a:t>
            </a:r>
          </a:p>
          <a:p>
            <a:pPr lvl="1">
              <a:buFont typeface="Arial" pitchFamily="34" charset="0"/>
              <a:buChar char="•"/>
            </a:pPr>
            <a:r>
              <a:rPr lang="en-US" sz="3300" dirty="0" smtClean="0"/>
              <a:t>Students who have MET STANDARD</a:t>
            </a:r>
          </a:p>
          <a:p>
            <a:pPr lvl="2">
              <a:buFont typeface="Arial" pitchFamily="34" charset="0"/>
              <a:buChar char="•"/>
            </a:pPr>
            <a:r>
              <a:rPr lang="en-US" sz="2400" dirty="0" smtClean="0"/>
              <a:t> RCW 28A.150.210 states that, “students [are provided] the opportunity to achieve at significantly higher levels, and to provide alternative or additional instructional opportunities to help students who are having difficulty meeting the essential academic learning requirements…”</a:t>
            </a:r>
          </a:p>
          <a:p>
            <a:pPr lvl="3">
              <a:buFont typeface="Arial" pitchFamily="34" charset="0"/>
              <a:buChar char="•"/>
            </a:pPr>
            <a:r>
              <a:rPr lang="en-US" sz="2100" dirty="0" smtClean="0"/>
              <a:t>Also, it adds, “students who have met or exceeded the essential academic learning requirements be provided with alternative or additional instructional opportunities to help advance their educational experience.”</a:t>
            </a:r>
          </a:p>
          <a:p>
            <a:pPr lvl="4">
              <a:buFont typeface="Arial" pitchFamily="34" charset="0"/>
              <a:buChar char="•"/>
            </a:pPr>
            <a:r>
              <a:rPr lang="en-US" sz="1500" dirty="0" smtClean="0"/>
              <a:t> It’s vital for educators to realize that they must work to challenge</a:t>
            </a:r>
            <a:r>
              <a:rPr lang="en-US" sz="1500" baseline="0" dirty="0" smtClean="0"/>
              <a:t> highly capable students because the </a:t>
            </a:r>
            <a:r>
              <a:rPr lang="en-US" sz="1500" baseline="0" smtClean="0"/>
              <a:t>law requires it!</a:t>
            </a:r>
            <a:endParaRPr lang="en-US" sz="1500" dirty="0" smtClean="0"/>
          </a:p>
          <a:p>
            <a:endParaRPr lang="en-US" dirty="0"/>
          </a:p>
        </p:txBody>
      </p:sp>
      <p:sp>
        <p:nvSpPr>
          <p:cNvPr id="4" name="Slide Number Placeholder 3"/>
          <p:cNvSpPr>
            <a:spLocks noGrp="1"/>
          </p:cNvSpPr>
          <p:nvPr>
            <p:ph type="sldNum" sz="quarter" idx="10"/>
          </p:nvPr>
        </p:nvSpPr>
        <p:spPr/>
        <p:txBody>
          <a:bodyPr/>
          <a:lstStyle/>
          <a:p>
            <a:fld id="{A40CDF2D-4AAE-4A0E-A430-090C1E2A824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55A442B-E056-4F37-B8F0-E6E34C41A0A9}" type="datetimeFigureOut">
              <a:rPr lang="en-US" smtClean="0"/>
              <a:pPr/>
              <a:t>11/19/2012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931AD82-131C-42B0-B1B0-31F7696EC9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1AD82-131C-42B0-B1B0-31F7696EC9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55A442B-E056-4F37-B8F0-E6E34C41A0A9}" type="datetimeFigureOut">
              <a:rPr lang="en-US" smtClean="0"/>
              <a:pPr/>
              <a:t>11/19/2012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931AD82-131C-42B0-B1B0-31F7696EC9D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931AD82-131C-42B0-B1B0-31F7696EC9D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31AD82-131C-42B0-B1B0-31F7696EC9D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55A442B-E056-4F37-B8F0-E6E34C41A0A9}" type="datetimeFigureOut">
              <a:rPr lang="en-US" smtClean="0"/>
              <a:pPr/>
              <a:t>11/19/2012</a:t>
            </a:fld>
            <a:endParaRPr lang="en-US"/>
          </a:p>
        </p:txBody>
      </p:sp>
      <p:sp>
        <p:nvSpPr>
          <p:cNvPr id="10" name="Slide Number Placeholder 9"/>
          <p:cNvSpPr>
            <a:spLocks noGrp="1"/>
          </p:cNvSpPr>
          <p:nvPr>
            <p:ph type="sldNum" sz="quarter" idx="16"/>
          </p:nvPr>
        </p:nvSpPr>
        <p:spPr/>
        <p:txBody>
          <a:bodyPr rtlCol="0"/>
          <a:lstStyle/>
          <a:p>
            <a:fld id="{8931AD82-131C-42B0-B1B0-31F7696EC9D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55A442B-E056-4F37-B8F0-E6E34C41A0A9}" type="datetimeFigureOut">
              <a:rPr lang="en-US" smtClean="0"/>
              <a:pPr/>
              <a:t>11/19/2012</a:t>
            </a:fld>
            <a:endParaRPr lang="en-US"/>
          </a:p>
        </p:txBody>
      </p:sp>
      <p:sp>
        <p:nvSpPr>
          <p:cNvPr id="12" name="Slide Number Placeholder 11"/>
          <p:cNvSpPr>
            <a:spLocks noGrp="1"/>
          </p:cNvSpPr>
          <p:nvPr>
            <p:ph type="sldNum" sz="quarter" idx="16"/>
          </p:nvPr>
        </p:nvSpPr>
        <p:spPr/>
        <p:txBody>
          <a:bodyPr rtlCol="0"/>
          <a:lstStyle/>
          <a:p>
            <a:fld id="{8931AD82-131C-42B0-B1B0-31F7696EC9D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931AD82-131C-42B0-B1B0-31F7696EC9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931AD82-131C-42B0-B1B0-31F7696EC9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5A442B-E056-4F37-B8F0-E6E34C41A0A9}" type="datetimeFigureOut">
              <a:rPr lang="en-US" smtClean="0"/>
              <a:pPr/>
              <a:t>11/19/2012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931AD82-131C-42B0-B1B0-31F7696EC9D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55A442B-E056-4F37-B8F0-E6E34C41A0A9}" type="datetimeFigureOut">
              <a:rPr lang="en-US" smtClean="0"/>
              <a:pPr/>
              <a:t>11/19/2012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931AD82-131C-42B0-B1B0-31F7696EC9D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55A442B-E056-4F37-B8F0-E6E34C41A0A9}" type="datetimeFigureOut">
              <a:rPr lang="en-US" smtClean="0"/>
              <a:pPr/>
              <a:t>11/19/2012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931AD82-131C-42B0-B1B0-31F7696EC9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Gifted Children and the Law</a:t>
            </a:r>
            <a:endParaRPr lang="en-US" dirty="0"/>
          </a:p>
        </p:txBody>
      </p:sp>
      <p:sp>
        <p:nvSpPr>
          <p:cNvPr id="3" name="Subtitle 2"/>
          <p:cNvSpPr>
            <a:spLocks noGrp="1"/>
          </p:cNvSpPr>
          <p:nvPr>
            <p:ph type="subTitle" idx="1"/>
          </p:nvPr>
        </p:nvSpPr>
        <p:spPr/>
        <p:txBody>
          <a:bodyPr/>
          <a:lstStyle/>
          <a:p>
            <a:pPr algn="r"/>
            <a:r>
              <a:rPr lang="en-US" dirty="0" smtClean="0"/>
              <a:t>The State of Gifted Education</a:t>
            </a:r>
            <a:endParaRPr lang="en-US" dirty="0"/>
          </a:p>
        </p:txBody>
      </p:sp>
      <p:pic>
        <p:nvPicPr>
          <p:cNvPr id="1027" name="Picture 3" descr="C:\Users\WagnerK\AppData\Local\Microsoft\Windows\Temporary Internet Files\Content.IE5\3045AFFZ\MC900059122[1].wmf"/>
          <p:cNvPicPr>
            <a:picLocks noChangeAspect="1" noChangeArrowheads="1"/>
          </p:cNvPicPr>
          <p:nvPr/>
        </p:nvPicPr>
        <p:blipFill>
          <a:blip r:embed="rId2" cstate="print"/>
          <a:srcRect/>
          <a:stretch>
            <a:fillRect/>
          </a:stretch>
        </p:blipFill>
        <p:spPr bwMode="auto">
          <a:xfrm>
            <a:off x="609600" y="4648200"/>
            <a:ext cx="1366114" cy="1802282"/>
          </a:xfrm>
          <a:prstGeom prst="rect">
            <a:avLst/>
          </a:prstGeom>
          <a:noFill/>
        </p:spPr>
      </p:pic>
      <p:pic>
        <p:nvPicPr>
          <p:cNvPr id="1028" name="Picture 4" descr="C:\Users\WagnerK\AppData\Local\Microsoft\Windows\Temporary Internet Files\Content.IE5\OYMS0S5Q\MC900292576[1].wmf"/>
          <p:cNvPicPr>
            <a:picLocks noChangeAspect="1" noChangeArrowheads="1"/>
          </p:cNvPicPr>
          <p:nvPr/>
        </p:nvPicPr>
        <p:blipFill>
          <a:blip r:embed="rId3" cstate="print"/>
          <a:srcRect/>
          <a:stretch>
            <a:fillRect/>
          </a:stretch>
        </p:blipFill>
        <p:spPr bwMode="auto">
          <a:xfrm>
            <a:off x="6858000" y="3352800"/>
            <a:ext cx="1722730" cy="8366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dirty="0" smtClean="0"/>
              <a:t>The law:</a:t>
            </a:r>
          </a:p>
          <a:p>
            <a:pPr lvl="1"/>
            <a:r>
              <a:rPr lang="en-US" sz="3300" dirty="0" smtClean="0"/>
              <a:t>Students who have MET STANDARD</a:t>
            </a:r>
          </a:p>
          <a:p>
            <a:pPr lvl="2"/>
            <a:r>
              <a:rPr lang="en-US" sz="2400" dirty="0" smtClean="0"/>
              <a:t> </a:t>
            </a:r>
            <a:r>
              <a:rPr lang="en-US" sz="2400" dirty="0" smtClean="0"/>
              <a:t>RCW 28A.150.210 states that, “students [are provided] the opportunity to achieve at significantly higher levels, and to provide alternative or additional instructional opportunities to help students who are having difficulty meeting the essential academic learning requirements…”</a:t>
            </a:r>
          </a:p>
          <a:p>
            <a:pPr lvl="3"/>
            <a:r>
              <a:rPr lang="en-US" sz="2100" dirty="0" smtClean="0"/>
              <a:t>Also, it adds, “students who have met or exceeded the essential academic learning requirements be provided with alternative or additional instructional opportunities to help advance their educational experience.”</a:t>
            </a:r>
            <a:endParaRPr lang="en-US" sz="15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4267200"/>
          </a:xfrm>
        </p:spPr>
        <p:txBody>
          <a:bodyPr>
            <a:normAutofit lnSpcReduction="10000"/>
          </a:bodyPr>
          <a:lstStyle/>
          <a:p>
            <a:pPr algn="ctr">
              <a:buNone/>
            </a:pPr>
            <a:r>
              <a:rPr lang="en-US" dirty="0" smtClean="0"/>
              <a:t>Standard #1: Learning and Development</a:t>
            </a:r>
          </a:p>
          <a:p>
            <a:pPr algn="ctr">
              <a:buNone/>
            </a:pPr>
            <a:endParaRPr lang="en-US" dirty="0" smtClean="0"/>
          </a:p>
          <a:p>
            <a:pPr algn="ctr">
              <a:buNone/>
            </a:pPr>
            <a:r>
              <a:rPr lang="en-US" sz="3200" b="1" dirty="0" smtClean="0"/>
              <a:t>Description: </a:t>
            </a:r>
            <a:r>
              <a:rPr lang="en-US" sz="3200" dirty="0" smtClean="0"/>
              <a:t>Educators, recognizing the learning and developmental differences of students with gifts and talents, promote ongoing self-understanding, awareness of their needs, and cognitive and affective growth of these students in school, home, and community settings to ensure specific student outcomes</a:t>
            </a:r>
            <a:endParaRPr lang="en-US" dirty="0" smtClean="0"/>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612648" y="1600200"/>
            <a:ext cx="8153400" cy="4876800"/>
          </a:xfrm>
        </p:spPr>
        <p:txBody>
          <a:bodyPr/>
          <a:lstStyle/>
          <a:p>
            <a:r>
              <a:rPr lang="en-US" dirty="0" smtClean="0"/>
              <a:t>Educators in the ISD strive to develop activities and projects that are differentiated in order to meet each students developmental level.</a:t>
            </a:r>
          </a:p>
          <a:p>
            <a:pPr lvl="1"/>
            <a:r>
              <a:rPr lang="en-US" dirty="0" smtClean="0"/>
              <a:t>Level Questions</a:t>
            </a:r>
          </a:p>
          <a:p>
            <a:pPr lvl="1"/>
            <a:r>
              <a:rPr lang="en-US" dirty="0" smtClean="0"/>
              <a:t>Pre-assessments allow students to “test out” of a unit and work on an independent learning project of their own that is still related to the material being studied in class.</a:t>
            </a:r>
          </a:p>
          <a:p>
            <a:pPr lvl="1"/>
            <a:r>
              <a:rPr lang="en-US" dirty="0" smtClean="0"/>
              <a:t>CYC Project</a:t>
            </a:r>
          </a:p>
          <a:p>
            <a:pPr lvl="2"/>
            <a:r>
              <a:rPr lang="en-US" dirty="0" smtClean="0"/>
              <a:t>Choose your </a:t>
            </a:r>
            <a:r>
              <a:rPr lang="en-US" dirty="0" smtClean="0"/>
              <a:t>Challenge</a:t>
            </a:r>
            <a:endParaRPr lang="en-US" dirty="0" smtClean="0"/>
          </a:p>
        </p:txBody>
      </p:sp>
      <p:pic>
        <p:nvPicPr>
          <p:cNvPr id="5122" name="Picture 2" descr="C:\Users\WagnerK\AppData\Local\Microsoft\Windows\Temporary Internet Files\Content.IE5\36GXFGPQ\MC900089008[1].wmf"/>
          <p:cNvPicPr>
            <a:picLocks noChangeAspect="1" noChangeArrowheads="1"/>
          </p:cNvPicPr>
          <p:nvPr/>
        </p:nvPicPr>
        <p:blipFill>
          <a:blip r:embed="rId3" cstate="print"/>
          <a:srcRect/>
          <a:stretch>
            <a:fillRect/>
          </a:stretch>
        </p:blipFill>
        <p:spPr bwMode="auto">
          <a:xfrm>
            <a:off x="7162800" y="5181600"/>
            <a:ext cx="1581604" cy="141975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457200" y="1600200"/>
            <a:ext cx="8308848" cy="4953000"/>
          </a:xfrm>
        </p:spPr>
        <p:txBody>
          <a:bodyPr>
            <a:normAutofit/>
          </a:bodyPr>
          <a:lstStyle/>
          <a:p>
            <a:r>
              <a:rPr lang="en-US" dirty="0" smtClean="0"/>
              <a:t>Elementary:</a:t>
            </a:r>
          </a:p>
          <a:p>
            <a:pPr lvl="1"/>
            <a:r>
              <a:rPr lang="en-US" dirty="0" smtClean="0"/>
              <a:t>MERLIN and SAGE</a:t>
            </a:r>
          </a:p>
          <a:p>
            <a:r>
              <a:rPr lang="en-US" dirty="0" smtClean="0"/>
              <a:t>Middle School:</a:t>
            </a:r>
          </a:p>
          <a:p>
            <a:pPr lvl="1"/>
            <a:r>
              <a:rPr lang="en-US" dirty="0" smtClean="0"/>
              <a:t>Humanities +</a:t>
            </a:r>
          </a:p>
          <a:p>
            <a:pPr lvl="1"/>
            <a:r>
              <a:rPr lang="en-US" dirty="0" smtClean="0"/>
              <a:t>Math Path II</a:t>
            </a:r>
          </a:p>
          <a:p>
            <a:pPr lvl="1"/>
            <a:r>
              <a:rPr lang="en-US" dirty="0" smtClean="0"/>
              <a:t>Science Path II</a:t>
            </a:r>
          </a:p>
          <a:p>
            <a:r>
              <a:rPr lang="en-US" dirty="0" smtClean="0"/>
              <a:t>High School:</a:t>
            </a:r>
          </a:p>
          <a:p>
            <a:pPr lvl="1"/>
            <a:r>
              <a:rPr lang="en-US" dirty="0" smtClean="0"/>
              <a:t>AP Courses</a:t>
            </a:r>
          </a:p>
          <a:p>
            <a:pPr lvl="1"/>
            <a:r>
              <a:rPr lang="en-US" dirty="0" smtClean="0"/>
              <a:t>Running Start</a:t>
            </a:r>
            <a:endParaRPr lang="en-US" dirty="0"/>
          </a:p>
        </p:txBody>
      </p:sp>
      <p:pic>
        <p:nvPicPr>
          <p:cNvPr id="4098" name="Picture 2" descr="C:\Users\WagnerK\AppData\Local\Microsoft\Windows\Temporary Internet Files\Content.IE5\OYMS0S5Q\MC900441515[1].wmf"/>
          <p:cNvPicPr>
            <a:picLocks noChangeAspect="1" noChangeArrowheads="1"/>
          </p:cNvPicPr>
          <p:nvPr/>
        </p:nvPicPr>
        <p:blipFill>
          <a:blip r:embed="rId3" cstate="print"/>
          <a:srcRect/>
          <a:stretch>
            <a:fillRect/>
          </a:stretch>
        </p:blipFill>
        <p:spPr bwMode="auto">
          <a:xfrm>
            <a:off x="6934200" y="1600200"/>
            <a:ext cx="1911350" cy="17208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p:txBody>
          <a:bodyPr/>
          <a:lstStyle/>
          <a:p>
            <a:r>
              <a:rPr lang="en-US" dirty="0" smtClean="0"/>
              <a:t>Out-of-School Opportunities</a:t>
            </a:r>
          </a:p>
          <a:p>
            <a:pPr lvl="1"/>
            <a:r>
              <a:rPr lang="en-US" dirty="0" smtClean="0"/>
              <a:t>Ruth Roy Scholarship</a:t>
            </a:r>
          </a:p>
          <a:p>
            <a:pPr lvl="2"/>
            <a:r>
              <a:rPr lang="en-US" dirty="0" smtClean="0"/>
              <a:t>Encourages students to pursue academic or intellectual interests beyond the classroom.</a:t>
            </a:r>
          </a:p>
          <a:p>
            <a:pPr lvl="1"/>
            <a:r>
              <a:rPr lang="en-US" dirty="0" smtClean="0"/>
              <a:t>Summer Options for Enrichment</a:t>
            </a:r>
            <a:endParaRPr lang="en-US" dirty="0"/>
          </a:p>
        </p:txBody>
      </p:sp>
      <p:pic>
        <p:nvPicPr>
          <p:cNvPr id="3077" name="Picture 5" descr="C:\Users\WagnerK\AppData\Local\Microsoft\Windows\Temporary Internet Files\Content.IE5\3045AFFZ\MC900336147[1].wmf"/>
          <p:cNvPicPr>
            <a:picLocks noChangeAspect="1" noChangeArrowheads="1"/>
          </p:cNvPicPr>
          <p:nvPr/>
        </p:nvPicPr>
        <p:blipFill>
          <a:blip r:embed="rId3" cstate="print"/>
          <a:srcRect/>
          <a:stretch>
            <a:fillRect/>
          </a:stretch>
        </p:blipFill>
        <p:spPr bwMode="auto">
          <a:xfrm>
            <a:off x="6781800" y="5257800"/>
            <a:ext cx="1905000" cy="13049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4267200"/>
          </a:xfrm>
        </p:spPr>
        <p:txBody>
          <a:bodyPr>
            <a:normAutofit/>
          </a:bodyPr>
          <a:lstStyle/>
          <a:p>
            <a:pPr algn="ctr">
              <a:buNone/>
            </a:pPr>
            <a:r>
              <a:rPr lang="en-US" dirty="0" smtClean="0"/>
              <a:t>Standard #2: Assessment</a:t>
            </a:r>
          </a:p>
          <a:p>
            <a:pPr algn="ctr">
              <a:buNone/>
            </a:pPr>
            <a:endParaRPr lang="en-US" dirty="0" smtClean="0"/>
          </a:p>
          <a:p>
            <a:pPr algn="ctr">
              <a:buNone/>
            </a:pPr>
            <a:r>
              <a:rPr lang="en-US" sz="3200" b="1" dirty="0" smtClean="0"/>
              <a:t>Description: </a:t>
            </a:r>
            <a:r>
              <a:rPr lang="en-US" sz="3200" dirty="0" smtClean="0"/>
              <a:t>Assessments provide information about identification, learning progress and outcomes, and evaluation of programming</a:t>
            </a:r>
            <a:r>
              <a:rPr lang="en-US" sz="3200" b="1" dirty="0" smtClean="0"/>
              <a:t/>
            </a:r>
            <a:br>
              <a:rPr lang="en-US" sz="3200" b="1" dirty="0" smtClean="0"/>
            </a:br>
            <a:r>
              <a:rPr lang="en-US" sz="3200" dirty="0" smtClean="0"/>
              <a:t>for students with gifts and talents in all domains.</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381000" y="1600200"/>
            <a:ext cx="8385048" cy="4800600"/>
          </a:xfrm>
        </p:spPr>
        <p:txBody>
          <a:bodyPr>
            <a:normAutofit fontScale="92500" lnSpcReduction="10000"/>
          </a:bodyPr>
          <a:lstStyle/>
          <a:p>
            <a:r>
              <a:rPr lang="en-US" dirty="0" smtClean="0"/>
              <a:t>Assessments are used to:</a:t>
            </a:r>
          </a:p>
          <a:p>
            <a:pPr lvl="1"/>
            <a:r>
              <a:rPr lang="en-US" dirty="0" smtClean="0"/>
              <a:t>Qualify students for the MERLIN </a:t>
            </a:r>
            <a:r>
              <a:rPr lang="en-US" dirty="0" smtClean="0"/>
              <a:t>(Mind Education Right Left Integration) and SAGE (Special Approach to Gifted Education) </a:t>
            </a:r>
            <a:r>
              <a:rPr lang="en-US" dirty="0" smtClean="0"/>
              <a:t>programs (at the elementary level)</a:t>
            </a:r>
          </a:p>
          <a:p>
            <a:pPr lvl="1"/>
            <a:r>
              <a:rPr lang="en-US" dirty="0" smtClean="0"/>
              <a:t>Qualify students for the humanities plus program (at the middle school level)</a:t>
            </a:r>
          </a:p>
          <a:p>
            <a:pPr lvl="1"/>
            <a:r>
              <a:rPr lang="en-US" dirty="0" smtClean="0"/>
              <a:t>Allow students to test into a advanced math track</a:t>
            </a:r>
          </a:p>
          <a:p>
            <a:pPr lvl="1"/>
            <a:r>
              <a:rPr lang="en-US" dirty="0" smtClean="0"/>
              <a:t>For </a:t>
            </a:r>
            <a:r>
              <a:rPr lang="en-US" dirty="0" smtClean="0"/>
              <a:t>EOC (End of Course) </a:t>
            </a:r>
            <a:r>
              <a:rPr lang="en-US" dirty="0" smtClean="0"/>
              <a:t>exams in math classes</a:t>
            </a:r>
          </a:p>
          <a:p>
            <a:pPr lvl="1"/>
            <a:r>
              <a:rPr lang="en-US" dirty="0" smtClean="0"/>
              <a:t>To pre-assess students prior to a new unit</a:t>
            </a:r>
          </a:p>
          <a:p>
            <a:pPr lvl="1"/>
            <a:r>
              <a:rPr lang="en-US" dirty="0" smtClean="0"/>
              <a:t>To assess students on standards and determine the next course of action.</a:t>
            </a:r>
          </a:p>
          <a:p>
            <a:pPr lvl="1"/>
            <a:r>
              <a:rPr lang="en-US" dirty="0" smtClean="0"/>
              <a:t>All-District Reading Assessment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4876800"/>
          </a:xfrm>
        </p:spPr>
        <p:txBody>
          <a:bodyPr>
            <a:normAutofit lnSpcReduction="10000"/>
          </a:bodyPr>
          <a:lstStyle/>
          <a:p>
            <a:pPr algn="ctr">
              <a:buNone/>
            </a:pPr>
            <a:r>
              <a:rPr lang="en-US" dirty="0" smtClean="0"/>
              <a:t>Standard #3: Curriculum Planning and Instruction</a:t>
            </a:r>
          </a:p>
          <a:p>
            <a:pPr algn="ctr">
              <a:buNone/>
            </a:pPr>
            <a:endParaRPr lang="en-US" dirty="0" smtClean="0"/>
          </a:p>
          <a:p>
            <a:pPr algn="ctr">
              <a:buNone/>
            </a:pPr>
            <a:r>
              <a:rPr lang="en-US" sz="3200" b="1" dirty="0" smtClean="0"/>
              <a:t>Description: </a:t>
            </a:r>
            <a:r>
              <a:rPr lang="en-US" sz="3200" dirty="0" smtClean="0"/>
              <a:t>Educators apply the theory and research-based models of curriculum and instruction related to students with gifts and talents and respond to their needs by planning, selecting, adapting, and creating culturally relevant curriculum and by using a repertoire of evidence-based instructional strategies to ensure specific student outcomes.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381000" y="1600200"/>
            <a:ext cx="8385048" cy="4953000"/>
          </a:xfrm>
        </p:spPr>
        <p:txBody>
          <a:bodyPr>
            <a:normAutofit fontScale="92500"/>
          </a:bodyPr>
          <a:lstStyle/>
          <a:p>
            <a:r>
              <a:rPr lang="en-US" dirty="0" smtClean="0"/>
              <a:t>The base curriculum is taught and supplemental materials are added.</a:t>
            </a:r>
          </a:p>
          <a:p>
            <a:pPr lvl="1"/>
            <a:r>
              <a:rPr lang="en-US" dirty="0" smtClean="0"/>
              <a:t>Great books</a:t>
            </a:r>
          </a:p>
          <a:p>
            <a:pPr lvl="1"/>
            <a:r>
              <a:rPr lang="en-US" dirty="0" smtClean="0"/>
              <a:t>Scholastic Scope and New York Times Upfront</a:t>
            </a:r>
          </a:p>
          <a:p>
            <a:r>
              <a:rPr lang="en-US" dirty="0" smtClean="0"/>
              <a:t>Evidence-Based Strategies Used District-wide</a:t>
            </a:r>
          </a:p>
          <a:p>
            <a:pPr lvl="1"/>
            <a:r>
              <a:rPr lang="en-US" dirty="0" smtClean="0"/>
              <a:t>Shared Inquiry discussions</a:t>
            </a:r>
          </a:p>
          <a:p>
            <a:r>
              <a:rPr lang="en-US" dirty="0" smtClean="0"/>
              <a:t> The amount of evidence-based strategies and differentiated curriculum used in classrooms is based on:</a:t>
            </a:r>
          </a:p>
          <a:p>
            <a:pPr lvl="1"/>
            <a:r>
              <a:rPr lang="en-US" dirty="0" smtClean="0"/>
              <a:t>Amount of time teachers have taught high-ability learners</a:t>
            </a:r>
          </a:p>
          <a:p>
            <a:pPr lvl="1"/>
            <a:r>
              <a:rPr lang="en-US" dirty="0" smtClean="0"/>
              <a:t>Amount of professional development teachers of high-ability learners have had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4876800"/>
          </a:xfrm>
        </p:spPr>
        <p:txBody>
          <a:bodyPr>
            <a:normAutofit/>
          </a:bodyPr>
          <a:lstStyle/>
          <a:p>
            <a:pPr algn="ctr">
              <a:buNone/>
            </a:pPr>
            <a:r>
              <a:rPr lang="en-US" dirty="0" smtClean="0"/>
              <a:t>Standard #4: Learning Environments</a:t>
            </a:r>
          </a:p>
          <a:p>
            <a:pPr algn="ctr">
              <a:buNone/>
            </a:pPr>
            <a:endParaRPr lang="en-US" dirty="0" smtClean="0"/>
          </a:p>
          <a:p>
            <a:pPr algn="ctr">
              <a:buNone/>
            </a:pPr>
            <a:r>
              <a:rPr lang="en-US" sz="3200" b="1" dirty="0" smtClean="0"/>
              <a:t>Description: </a:t>
            </a:r>
            <a:r>
              <a:rPr lang="en-US" sz="3200" dirty="0" smtClean="0"/>
              <a:t>Learning environments foster personal and social responsibility, multicultural competence, and interpersonal and technical communication skills for leadership in the 21st century to ensure specific student outcomes.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dirty="0" smtClean="0"/>
              <a:t>The law:</a:t>
            </a:r>
          </a:p>
          <a:p>
            <a:pPr lvl="1"/>
            <a:r>
              <a:rPr lang="en-US" sz="3200" dirty="0" smtClean="0"/>
              <a:t>Beginning in the fall of 2011, Highly Capable Programs (HCP) will be included in the definition of “Basic Education.”</a:t>
            </a:r>
          </a:p>
          <a:p>
            <a:pPr lvl="1"/>
            <a:r>
              <a:rPr lang="en-US" sz="3200" dirty="0" smtClean="0"/>
              <a:t>“The instructional program of basic education provided by each school district shall include… programs for highly capable students under RCW 28A.185.010 through 28A.185.030.”</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381000" y="1600200"/>
            <a:ext cx="8385048" cy="4953000"/>
          </a:xfrm>
        </p:spPr>
        <p:txBody>
          <a:bodyPr>
            <a:normAutofit lnSpcReduction="10000"/>
          </a:bodyPr>
          <a:lstStyle/>
          <a:p>
            <a:r>
              <a:rPr lang="en-US" dirty="0" smtClean="0"/>
              <a:t>Regardless of level, teachers in ISD…</a:t>
            </a:r>
          </a:p>
          <a:p>
            <a:pPr lvl="1"/>
            <a:r>
              <a:rPr lang="en-US" dirty="0" smtClean="0"/>
              <a:t>Have high expectations </a:t>
            </a:r>
          </a:p>
          <a:p>
            <a:pPr lvl="1"/>
            <a:r>
              <a:rPr lang="en-US" dirty="0" smtClean="0"/>
              <a:t>Foster a safe environment in their classrooms</a:t>
            </a:r>
          </a:p>
          <a:p>
            <a:pPr lvl="1"/>
            <a:r>
              <a:rPr lang="en-US" dirty="0" smtClean="0"/>
              <a:t>Can recommend VOICE mentors for students who need assistance</a:t>
            </a:r>
          </a:p>
          <a:p>
            <a:pPr lvl="1"/>
            <a:r>
              <a:rPr lang="en-US" dirty="0" smtClean="0"/>
              <a:t>Provide instruction on social skills</a:t>
            </a:r>
          </a:p>
          <a:p>
            <a:r>
              <a:rPr lang="en-US" dirty="0" smtClean="0"/>
              <a:t>ISD teachers of highly capable students…</a:t>
            </a:r>
          </a:p>
          <a:p>
            <a:pPr lvl="1"/>
            <a:r>
              <a:rPr lang="en-US" dirty="0" smtClean="0"/>
              <a:t>Provide leadership opportunities for students</a:t>
            </a:r>
          </a:p>
          <a:p>
            <a:pPr lvl="1"/>
            <a:r>
              <a:rPr lang="en-US" dirty="0" smtClean="0"/>
              <a:t>Provide ample opportunities for students to develop advanced communication and presentation skills</a:t>
            </a:r>
          </a:p>
          <a:p>
            <a:pPr lvl="1"/>
            <a:r>
              <a:rPr lang="en-US" dirty="0" smtClean="0"/>
              <a:t>Help students use advanced forms of technology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4876800"/>
          </a:xfrm>
        </p:spPr>
        <p:txBody>
          <a:bodyPr>
            <a:normAutofit fontScale="92500" lnSpcReduction="10000"/>
          </a:bodyPr>
          <a:lstStyle/>
          <a:p>
            <a:pPr algn="ctr">
              <a:buNone/>
            </a:pPr>
            <a:r>
              <a:rPr lang="en-US" dirty="0" smtClean="0"/>
              <a:t>Standard #5: Programming</a:t>
            </a:r>
          </a:p>
          <a:p>
            <a:pPr algn="ctr">
              <a:buNone/>
            </a:pPr>
            <a:endParaRPr lang="en-US" dirty="0" smtClean="0"/>
          </a:p>
          <a:p>
            <a:r>
              <a:rPr lang="en-US" sz="3200" b="1" dirty="0" smtClean="0"/>
              <a:t>Description: </a:t>
            </a:r>
            <a:r>
              <a:rPr lang="en-US" sz="3200" dirty="0" smtClean="0"/>
              <a:t>Educators are aware of empirical evidence regarding: (a) the cognitive, creative, and affective development of learners with gifts and talents, and (b) programming that meets their concomitant needs. Educators use this expertise systematically and collaboratively to develop, implement, and effectively manage comprehensive services for students with a variety of gifts and talents to ensure specific student outcomes.</a:t>
            </a:r>
          </a:p>
          <a:p>
            <a:pPr algn="ct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381000" y="1600200"/>
            <a:ext cx="8385048" cy="4953000"/>
          </a:xfrm>
        </p:spPr>
        <p:txBody>
          <a:bodyPr>
            <a:normAutofit fontScale="92500" lnSpcReduction="10000"/>
          </a:bodyPr>
          <a:lstStyle/>
          <a:p>
            <a:r>
              <a:rPr lang="en-US" dirty="0" smtClean="0"/>
              <a:t>ISD teachers routinely collaborate at the district level to maintain consistency across the district in advanced classes.</a:t>
            </a:r>
          </a:p>
          <a:p>
            <a:pPr lvl="1"/>
            <a:r>
              <a:rPr lang="en-US" dirty="0" smtClean="0"/>
              <a:t>Professional development classes and a CONNECT site for H+ teachers help teachers be on the same page.</a:t>
            </a:r>
          </a:p>
          <a:p>
            <a:r>
              <a:rPr lang="en-US" dirty="0" smtClean="0"/>
              <a:t>ISD teachers routinely collaborate at the school level to create a continuum of challenge, so that the level builds consistently throughout the years.</a:t>
            </a:r>
          </a:p>
          <a:p>
            <a:r>
              <a:rPr lang="en-US" dirty="0" smtClean="0"/>
              <a:t>District-wide</a:t>
            </a:r>
          </a:p>
          <a:p>
            <a:pPr lvl="1"/>
            <a:r>
              <a:rPr lang="en-US" dirty="0" smtClean="0"/>
              <a:t>Merlin and Sage programs at the elementary level</a:t>
            </a:r>
          </a:p>
          <a:p>
            <a:pPr lvl="1"/>
            <a:r>
              <a:rPr lang="en-US" dirty="0" smtClean="0"/>
              <a:t>H+ at the middle level</a:t>
            </a:r>
          </a:p>
          <a:p>
            <a:pPr lvl="1"/>
            <a:r>
              <a:rPr lang="en-US" dirty="0" smtClean="0"/>
              <a:t>AP and Running Start at the high school level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NAGC Standards</a:t>
            </a:r>
            <a:br>
              <a:rPr lang="en-US" dirty="0" smtClean="0"/>
            </a:br>
            <a:r>
              <a:rPr lang="en-US" sz="2700" dirty="0" smtClean="0"/>
              <a:t>National Association of Gifted Children</a:t>
            </a:r>
            <a:endParaRPr lang="en-US" sz="2700" dirty="0"/>
          </a:p>
        </p:txBody>
      </p:sp>
      <p:sp>
        <p:nvSpPr>
          <p:cNvPr id="3" name="Content Placeholder 2"/>
          <p:cNvSpPr>
            <a:spLocks noGrp="1"/>
          </p:cNvSpPr>
          <p:nvPr>
            <p:ph sz="quarter" idx="1"/>
          </p:nvPr>
        </p:nvSpPr>
        <p:spPr>
          <a:xfrm>
            <a:off x="457200" y="1600200"/>
            <a:ext cx="8308848" cy="5029200"/>
          </a:xfrm>
        </p:spPr>
        <p:txBody>
          <a:bodyPr>
            <a:normAutofit fontScale="77500" lnSpcReduction="20000"/>
          </a:bodyPr>
          <a:lstStyle/>
          <a:p>
            <a:pPr algn="ctr">
              <a:buNone/>
            </a:pPr>
            <a:r>
              <a:rPr lang="en-US" dirty="0" smtClean="0"/>
              <a:t>Standard #6: Professional Development</a:t>
            </a:r>
          </a:p>
          <a:p>
            <a:pPr algn="ctr">
              <a:buNone/>
            </a:pPr>
            <a:endParaRPr lang="en-US" dirty="0" smtClean="0"/>
          </a:p>
          <a:p>
            <a:r>
              <a:rPr lang="en-US" sz="3200" b="1" dirty="0" smtClean="0"/>
              <a:t>Description: </a:t>
            </a:r>
            <a:r>
              <a:rPr lang="en-US" sz="3200" dirty="0" smtClean="0"/>
              <a:t>All educators (administrators, teachers, counselors, and other instructional support staff) build their knowledge and skills using the NAGC-CEC Teacher Standards for Gifted and Talented Education and the National Staff Development Standards. They formally assess professional development needs related to the standards, develop and monitor plans, systematically engage in training to meet the identified needs, and demonstrate mastery of standard. They access resources to provide for release time, funding for continuing education, and substitute support. These practices are judged through the assessment of relevant student outcomes.</a:t>
            </a:r>
          </a:p>
          <a:p>
            <a:pPr algn="ct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Issaquah School District</a:t>
            </a:r>
            <a:endParaRPr lang="en-US" dirty="0"/>
          </a:p>
        </p:txBody>
      </p:sp>
      <p:sp>
        <p:nvSpPr>
          <p:cNvPr id="3" name="Content Placeholder 2"/>
          <p:cNvSpPr>
            <a:spLocks noGrp="1"/>
          </p:cNvSpPr>
          <p:nvPr>
            <p:ph sz="quarter" idx="1"/>
          </p:nvPr>
        </p:nvSpPr>
        <p:spPr>
          <a:xfrm>
            <a:off x="381000" y="1600200"/>
            <a:ext cx="8385048" cy="4953000"/>
          </a:xfrm>
        </p:spPr>
        <p:txBody>
          <a:bodyPr>
            <a:normAutofit/>
          </a:bodyPr>
          <a:lstStyle/>
          <a:p>
            <a:r>
              <a:rPr lang="en-US" dirty="0" smtClean="0"/>
              <a:t>ISD had been fairly weak in the area of professional development until the 2012-2013 school year.</a:t>
            </a:r>
          </a:p>
          <a:p>
            <a:pPr lvl="1"/>
            <a:r>
              <a:rPr lang="en-US" dirty="0" smtClean="0"/>
              <a:t>1 teacher currently gaining an endorsement in Gifted and Talented education</a:t>
            </a:r>
          </a:p>
          <a:p>
            <a:pPr lvl="1"/>
            <a:r>
              <a:rPr lang="en-US" dirty="0" smtClean="0"/>
              <a:t>Most teachers of highly capable students have many years of experience</a:t>
            </a:r>
          </a:p>
          <a:p>
            <a:pPr lvl="1"/>
            <a:r>
              <a:rPr lang="en-US" dirty="0" smtClean="0"/>
              <a:t>2 teachers have received a grant to attend the NAGC convention</a:t>
            </a:r>
          </a:p>
          <a:p>
            <a:pPr lvl="1"/>
            <a:r>
              <a:rPr lang="en-US" dirty="0" smtClean="0"/>
              <a:t>All H+ teachers (at the middle level) have received training on how to use Great Books and Shared Inquiry in their classrooms.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Application of Common Core Standards for Gifted Children</a:t>
            </a:r>
            <a:endParaRPr lang="en-US" sz="2800"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dirty="0" smtClean="0"/>
              <a:t>Grade level common core standards will be inadequate.</a:t>
            </a:r>
          </a:p>
          <a:p>
            <a:pPr lvl="1"/>
            <a:r>
              <a:rPr lang="en-US" dirty="0" smtClean="0"/>
              <a:t>The standards will be met more quickly than grade level peers.</a:t>
            </a:r>
          </a:p>
          <a:p>
            <a:r>
              <a:rPr lang="en-US" dirty="0" smtClean="0"/>
              <a:t>What to do:</a:t>
            </a:r>
          </a:p>
          <a:p>
            <a:pPr lvl="1"/>
            <a:r>
              <a:rPr lang="en-US" dirty="0" smtClean="0"/>
              <a:t>Accelerated content strategies</a:t>
            </a:r>
          </a:p>
          <a:p>
            <a:pPr lvl="1"/>
            <a:r>
              <a:rPr lang="en-US" dirty="0" smtClean="0"/>
              <a:t>Differentiation</a:t>
            </a:r>
          </a:p>
          <a:p>
            <a:pPr lvl="1"/>
            <a:r>
              <a:rPr lang="en-US" dirty="0" smtClean="0"/>
              <a:t>Professional development is key!</a:t>
            </a:r>
          </a:p>
          <a:p>
            <a:r>
              <a:rPr lang="en-US" dirty="0" smtClean="0"/>
              <a:t>Assessments</a:t>
            </a:r>
          </a:p>
          <a:p>
            <a:pPr lvl="1"/>
            <a:r>
              <a:rPr lang="en-US" dirty="0" smtClean="0"/>
              <a:t>Should be used to measure ABOVE-GRADE LEVEL standards!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Application of Common Core Standards for Gifted Children</a:t>
            </a:r>
            <a:endParaRPr lang="en-US" sz="3200" dirty="0"/>
          </a:p>
        </p:txBody>
      </p:sp>
      <p:sp>
        <p:nvSpPr>
          <p:cNvPr id="3" name="Content Placeholder 2"/>
          <p:cNvSpPr>
            <a:spLocks noGrp="1"/>
          </p:cNvSpPr>
          <p:nvPr>
            <p:ph sz="quarter" idx="1"/>
          </p:nvPr>
        </p:nvSpPr>
        <p:spPr>
          <a:xfrm>
            <a:off x="612648" y="1600200"/>
            <a:ext cx="8153400" cy="4876800"/>
          </a:xfrm>
        </p:spPr>
        <p:txBody>
          <a:bodyPr/>
          <a:lstStyle/>
          <a:p>
            <a:r>
              <a:rPr lang="en-US" dirty="0" smtClean="0"/>
              <a:t>Issaquah School District</a:t>
            </a:r>
          </a:p>
          <a:p>
            <a:pPr lvl="2"/>
            <a:r>
              <a:rPr lang="en-US" dirty="0" smtClean="0"/>
              <a:t>Shared Inquiry Discussions with Great Books</a:t>
            </a:r>
          </a:p>
          <a:p>
            <a:pPr lvl="3"/>
            <a:r>
              <a:rPr lang="en-US" dirty="0" smtClean="0"/>
              <a:t>At the elementary and middle school level</a:t>
            </a:r>
          </a:p>
          <a:p>
            <a:pPr lvl="3"/>
            <a:r>
              <a:rPr lang="en-US" dirty="0" smtClean="0"/>
              <a:t>Challenges advanced learners in the CCSS of Speaking and Listening</a:t>
            </a:r>
          </a:p>
          <a:p>
            <a:pPr lvl="3"/>
            <a:r>
              <a:rPr lang="en-US" dirty="0" smtClean="0"/>
              <a:t>Students learn…</a:t>
            </a:r>
          </a:p>
          <a:p>
            <a:pPr lvl="4"/>
            <a:r>
              <a:rPr lang="en-US" dirty="0" smtClean="0"/>
              <a:t>Participate in a discussion about a complex text</a:t>
            </a:r>
          </a:p>
          <a:p>
            <a:pPr lvl="4"/>
            <a:r>
              <a:rPr lang="en-US" dirty="0" smtClean="0"/>
              <a:t>How to support their opinions with text-based evidence</a:t>
            </a:r>
          </a:p>
          <a:p>
            <a:pPr lvl="2"/>
            <a:endParaRPr lang="en-US" dirty="0"/>
          </a:p>
        </p:txBody>
      </p:sp>
      <p:pic>
        <p:nvPicPr>
          <p:cNvPr id="2050" name="Picture 2" descr="C:\Users\WagnerK\AppData\Local\Microsoft\Windows\Temporary Internet Files\Content.IE5\OYMS0S5Q\MC900234641[1].wmf"/>
          <p:cNvPicPr>
            <a:picLocks noChangeAspect="1" noChangeArrowheads="1"/>
          </p:cNvPicPr>
          <p:nvPr/>
        </p:nvPicPr>
        <p:blipFill>
          <a:blip r:embed="rId2" cstate="print"/>
          <a:srcRect/>
          <a:stretch>
            <a:fillRect/>
          </a:stretch>
        </p:blipFill>
        <p:spPr bwMode="auto">
          <a:xfrm>
            <a:off x="304800" y="5486400"/>
            <a:ext cx="1808683" cy="110825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dirty="0" smtClean="0"/>
              <a:t>The law:</a:t>
            </a:r>
          </a:p>
          <a:p>
            <a:pPr lvl="1"/>
            <a:r>
              <a:rPr lang="en-US" sz="3200" dirty="0" smtClean="0"/>
              <a:t>Definition of Highly Capable: “Students who are highly capable perform or show potential for performing at significantly advanced academic levels when compared with others of their age, experience, or environments…”</a:t>
            </a:r>
          </a:p>
          <a:p>
            <a:pPr lvl="3"/>
            <a:r>
              <a:rPr lang="en-US" sz="2600" dirty="0" smtClean="0"/>
              <a:t> </a:t>
            </a:r>
            <a:r>
              <a:rPr lang="en-US" sz="2600" dirty="0" smtClean="0"/>
              <a:t>WAC 392-170-035</a:t>
            </a:r>
            <a:endParaRPr lang="en-US" sz="26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62500" lnSpcReduction="20000"/>
          </a:bodyPr>
          <a:lstStyle/>
          <a:p>
            <a:r>
              <a:rPr lang="en-US" sz="2800" dirty="0" smtClean="0"/>
              <a:t>The law:</a:t>
            </a:r>
          </a:p>
          <a:p>
            <a:pPr lvl="1"/>
            <a:r>
              <a:rPr lang="en-US" sz="3300" dirty="0" smtClean="0"/>
              <a:t>RCW 28A 185.020 (1) states: “The Legislature finds that for highly capable program students, access to accelerated learning and enhanced instruction </a:t>
            </a:r>
            <a:r>
              <a:rPr lang="en-US" sz="3300" i="1" dirty="0" smtClean="0"/>
              <a:t>is</a:t>
            </a:r>
            <a:r>
              <a:rPr lang="en-US" sz="3300" dirty="0" smtClean="0"/>
              <a:t> access to a basic education.”</a:t>
            </a:r>
          </a:p>
          <a:p>
            <a:pPr lvl="2"/>
            <a:r>
              <a:rPr lang="en-US" sz="3000" dirty="0" smtClean="0"/>
              <a:t> Elementary Highly Capable Programs:</a:t>
            </a:r>
          </a:p>
          <a:p>
            <a:pPr lvl="3"/>
            <a:r>
              <a:rPr lang="en-US" sz="2700" dirty="0" smtClean="0"/>
              <a:t>Merlin and Sage (Grades 3-5)</a:t>
            </a:r>
          </a:p>
          <a:p>
            <a:pPr lvl="2"/>
            <a:r>
              <a:rPr lang="en-US" sz="3000" dirty="0" smtClean="0"/>
              <a:t> Middle School</a:t>
            </a:r>
          </a:p>
          <a:p>
            <a:pPr lvl="3"/>
            <a:r>
              <a:rPr lang="en-US" sz="2700" dirty="0" smtClean="0"/>
              <a:t>Humanities Plus</a:t>
            </a:r>
          </a:p>
          <a:p>
            <a:pPr lvl="3"/>
            <a:r>
              <a:rPr lang="en-US" sz="2700" dirty="0" smtClean="0"/>
              <a:t>Science Path II</a:t>
            </a:r>
          </a:p>
          <a:p>
            <a:pPr lvl="3"/>
            <a:r>
              <a:rPr lang="en-US" sz="2700" dirty="0" smtClean="0"/>
              <a:t>Math Path II</a:t>
            </a:r>
          </a:p>
          <a:p>
            <a:pPr lvl="2"/>
            <a:r>
              <a:rPr lang="en-US" sz="3000" dirty="0" smtClean="0"/>
              <a:t>High School</a:t>
            </a:r>
          </a:p>
          <a:p>
            <a:pPr lvl="3"/>
            <a:r>
              <a:rPr lang="en-US" sz="2700" dirty="0" smtClean="0"/>
              <a:t>Advanced Placement Courses</a:t>
            </a:r>
          </a:p>
          <a:p>
            <a:pPr lvl="3"/>
            <a:r>
              <a:rPr lang="en-US" sz="2700" dirty="0" smtClean="0"/>
              <a:t>Running Start Options</a:t>
            </a:r>
          </a:p>
          <a:p>
            <a:pPr lvl="3"/>
            <a:r>
              <a:rPr lang="en-US" sz="2700" dirty="0" smtClean="0"/>
              <a:t>Online Courses </a:t>
            </a:r>
            <a:r>
              <a:rPr lang="en-US" sz="2700" dirty="0" smtClean="0"/>
              <a:t>available</a:t>
            </a:r>
          </a:p>
          <a:p>
            <a:pPr lvl="1"/>
            <a:r>
              <a:rPr lang="en-US" sz="3300" dirty="0" smtClean="0"/>
              <a:t>WAC 392-170-020 states that “Each district shall submit an annual plan for the district’s highly capable program…”</a:t>
            </a:r>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524000"/>
            <a:ext cx="8153400" cy="5029200"/>
          </a:xfrm>
        </p:spPr>
        <p:txBody>
          <a:bodyPr>
            <a:normAutofit fontScale="77500" lnSpcReduction="20000"/>
          </a:bodyPr>
          <a:lstStyle/>
          <a:p>
            <a:r>
              <a:rPr lang="en-US" sz="2800" dirty="0" smtClean="0"/>
              <a:t>The law:</a:t>
            </a:r>
          </a:p>
          <a:p>
            <a:pPr lvl="1"/>
            <a:r>
              <a:rPr lang="en-US" sz="3300" dirty="0" smtClean="0"/>
              <a:t>RCW 28A 185.030 states (1): “In accordance with rules adopted by the superintendent of public instruction, school districts shall implement procedures for nomination, assessment and selection of their most highly capable students.”</a:t>
            </a:r>
          </a:p>
          <a:p>
            <a:pPr lvl="2"/>
            <a:r>
              <a:rPr lang="en-US" sz="3000" dirty="0" smtClean="0"/>
              <a:t> “…multiple criteria to identify highly capable students.” (RCW 28A 185.020)</a:t>
            </a:r>
          </a:p>
          <a:p>
            <a:pPr lvl="2"/>
            <a:r>
              <a:rPr lang="en-US" sz="3000" dirty="0" smtClean="0"/>
              <a:t> “…use of multiple, objective criteria” (RCW 28A 185.020)</a:t>
            </a:r>
          </a:p>
          <a:p>
            <a:pPr lvl="3"/>
            <a:r>
              <a:rPr lang="en-US" sz="2700" dirty="0" smtClean="0"/>
              <a:t> Merlin and Sage: Stanford 10 Achievement test, </a:t>
            </a:r>
            <a:r>
              <a:rPr lang="en-US" sz="2700" dirty="0" err="1" smtClean="0"/>
              <a:t>CogAT</a:t>
            </a:r>
            <a:r>
              <a:rPr lang="en-US" sz="2700" dirty="0" smtClean="0"/>
              <a:t> (Cognitive Abilities Test), </a:t>
            </a:r>
            <a:r>
              <a:rPr lang="en-US" sz="2700" dirty="0" smtClean="0"/>
              <a:t>and SOI </a:t>
            </a:r>
            <a:r>
              <a:rPr lang="en-US" sz="2700" dirty="0" smtClean="0"/>
              <a:t>(Structure of Intellect Creativity Test) is </a:t>
            </a:r>
            <a:r>
              <a:rPr lang="en-US" sz="2700" dirty="0" smtClean="0"/>
              <a:t>used for selection</a:t>
            </a:r>
          </a:p>
          <a:p>
            <a:pPr lvl="3"/>
            <a:r>
              <a:rPr lang="en-US" sz="2700" dirty="0" smtClean="0"/>
              <a:t> H+: 4</a:t>
            </a:r>
            <a:r>
              <a:rPr lang="en-US" sz="2700" baseline="30000" dirty="0" smtClean="0"/>
              <a:t>th</a:t>
            </a:r>
            <a:r>
              <a:rPr lang="en-US" sz="2700" dirty="0" smtClean="0"/>
              <a:t> grade MSP reading scores, 5</a:t>
            </a:r>
            <a:r>
              <a:rPr lang="en-US" sz="2700" baseline="30000" dirty="0" smtClean="0"/>
              <a:t>th</a:t>
            </a:r>
            <a:r>
              <a:rPr lang="en-US" sz="2700" dirty="0" smtClean="0"/>
              <a:t> grade Stanford reading scores, 4</a:t>
            </a:r>
            <a:r>
              <a:rPr lang="en-US" sz="2700" baseline="30000" dirty="0" smtClean="0"/>
              <a:t>th</a:t>
            </a:r>
            <a:r>
              <a:rPr lang="en-US" sz="2700" dirty="0" smtClean="0"/>
              <a:t> grade MSP writing, 5</a:t>
            </a:r>
            <a:r>
              <a:rPr lang="en-US" sz="2700" baseline="30000" dirty="0" smtClean="0"/>
              <a:t>th</a:t>
            </a:r>
            <a:r>
              <a:rPr lang="en-US" sz="2700" dirty="0" smtClean="0"/>
              <a:t> grade report card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dirty="0" smtClean="0"/>
              <a:t>The law:</a:t>
            </a:r>
          </a:p>
          <a:p>
            <a:pPr lvl="1"/>
            <a:r>
              <a:rPr lang="en-US" sz="3300" dirty="0" smtClean="0"/>
              <a:t>RCW 28A 185.030 states (2): “When a student, who is a child of a military family in transition, has been assessed or enrolled as highly capable by a sending school, the receiving school shall initially honor placement of the student into a like program.”</a:t>
            </a:r>
          </a:p>
          <a:p>
            <a:pPr lvl="2"/>
            <a:r>
              <a:rPr lang="en-US" dirty="0" smtClean="0"/>
              <a:t>ISD doesn’t have a large population of military families, but it’s important to be aware of this law.</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sz="2800" dirty="0" smtClean="0"/>
              <a:t>The law:</a:t>
            </a:r>
          </a:p>
          <a:p>
            <a:pPr lvl="1"/>
            <a:r>
              <a:rPr lang="en-US" sz="3300" dirty="0" smtClean="0"/>
              <a:t>RCW 28A 185.020 states (1): “There are multiple definitions of highly capable, from intellectual to academic to artistic.”</a:t>
            </a:r>
          </a:p>
          <a:p>
            <a:pPr lvl="2"/>
            <a:r>
              <a:rPr lang="en-US" sz="3000" dirty="0" smtClean="0"/>
              <a:t> ISD offers advanced classes for students in a variety of content areas.</a:t>
            </a:r>
          </a:p>
          <a:p>
            <a:pPr lvl="3"/>
            <a:r>
              <a:rPr lang="en-US" sz="2700" dirty="0" smtClean="0"/>
              <a:t> Humanities Plus</a:t>
            </a:r>
          </a:p>
          <a:p>
            <a:pPr lvl="3"/>
            <a:r>
              <a:rPr lang="en-US" sz="2700" dirty="0" smtClean="0"/>
              <a:t> Math Path II</a:t>
            </a:r>
          </a:p>
          <a:p>
            <a:pPr lvl="3"/>
            <a:r>
              <a:rPr lang="en-US" sz="2700" dirty="0" smtClean="0"/>
              <a:t> Science Path II</a:t>
            </a:r>
          </a:p>
          <a:p>
            <a:pPr lvl="3"/>
            <a:r>
              <a:rPr lang="en-US" sz="2700" dirty="0" smtClean="0"/>
              <a:t> Evergreen Philharmonic</a:t>
            </a:r>
          </a:p>
          <a:p>
            <a:pPr lvl="3"/>
            <a:r>
              <a:rPr lang="en-US" sz="2700" dirty="0" smtClean="0"/>
              <a:t>Jazz Band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sz="2800" dirty="0" smtClean="0"/>
              <a:t>The law:</a:t>
            </a:r>
          </a:p>
          <a:p>
            <a:pPr lvl="1"/>
            <a:r>
              <a:rPr lang="en-US" sz="3300" dirty="0" smtClean="0"/>
              <a:t>Parent Notification</a:t>
            </a:r>
          </a:p>
          <a:p>
            <a:pPr lvl="2"/>
            <a:r>
              <a:rPr lang="en-US" sz="2400" dirty="0" smtClean="0"/>
              <a:t> </a:t>
            </a:r>
            <a:r>
              <a:rPr lang="en-US" sz="2400" dirty="0" smtClean="0"/>
              <a:t>WAC 392-170-042, states that, “Annual public notification of parents and students shall be made before any major identification activity.  The notice shall be published or announced in multiple ways in appropriate languages to each community in school and district publications or other media…”</a:t>
            </a:r>
          </a:p>
          <a:p>
            <a:pPr lvl="3"/>
            <a:r>
              <a:rPr lang="en-US" sz="2100" dirty="0" smtClean="0"/>
              <a:t>All parents must be aware of the process of identification BEFORE the testin</a:t>
            </a:r>
            <a:r>
              <a:rPr lang="en-US" sz="2100" dirty="0" smtClean="0"/>
              <a:t>g begins.</a:t>
            </a:r>
          </a:p>
          <a:p>
            <a:pPr lvl="3"/>
            <a:r>
              <a:rPr lang="en-US" sz="2100" dirty="0" smtClean="0"/>
              <a:t>Multiple ways is included so families of different cultures, ethnicities, and socioeconomic status all have access to the same information.</a:t>
            </a:r>
            <a:endParaRPr lang="en-US" sz="21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dirty="0" smtClean="0"/>
              <a:t>The law:</a:t>
            </a:r>
          </a:p>
          <a:p>
            <a:pPr lvl="1"/>
            <a:r>
              <a:rPr lang="en-US" sz="3300" dirty="0" smtClean="0"/>
              <a:t>Parent Notification</a:t>
            </a:r>
          </a:p>
          <a:p>
            <a:pPr lvl="2"/>
            <a:r>
              <a:rPr lang="en-US" sz="2400" dirty="0" smtClean="0"/>
              <a:t> </a:t>
            </a:r>
            <a:r>
              <a:rPr lang="en-US" sz="2400" dirty="0" smtClean="0"/>
              <a:t>WAC 392-170-047, states that, “Parental permission shall be obtained in writing before: (1) conducting assessments to determine eligibility for participation in programs…(2) Placement in the district’s highly capable program before any special services and programs are started…”</a:t>
            </a:r>
          </a:p>
          <a:p>
            <a:pPr lvl="3"/>
            <a:r>
              <a:rPr lang="en-US" sz="1800" dirty="0" smtClean="0"/>
              <a:t>Parents can opt out.</a:t>
            </a:r>
            <a:endParaRPr lang="en-US" sz="1800"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306</TotalTime>
  <Words>3953</Words>
  <Application>Microsoft Office PowerPoint</Application>
  <PresentationFormat>On-screen Show (4:3)</PresentationFormat>
  <Paragraphs>346</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Gifted Children and the Law</vt:lpstr>
      <vt:lpstr>Basic Education</vt:lpstr>
      <vt:lpstr>Basic Education</vt:lpstr>
      <vt:lpstr>Basic Education</vt:lpstr>
      <vt:lpstr>Basic Education</vt:lpstr>
      <vt:lpstr>Basic Education</vt:lpstr>
      <vt:lpstr>Basic Education</vt:lpstr>
      <vt:lpstr>Basic Education</vt:lpstr>
      <vt:lpstr>Basic Education</vt:lpstr>
      <vt:lpstr>Basic Education</vt:lpstr>
      <vt:lpstr>NAGC Standards National Association of Gifted Children</vt:lpstr>
      <vt:lpstr>Issaquah School District</vt:lpstr>
      <vt:lpstr>Issaquah School District</vt:lpstr>
      <vt:lpstr>Issaquah School District</vt:lpstr>
      <vt:lpstr>NAGC Standards National Association of Gifted Children</vt:lpstr>
      <vt:lpstr>Issaquah School District</vt:lpstr>
      <vt:lpstr>NAGC Standards National Association of Gifted Children</vt:lpstr>
      <vt:lpstr>Issaquah School District</vt:lpstr>
      <vt:lpstr>NAGC Standards National Association of Gifted Children</vt:lpstr>
      <vt:lpstr>Issaquah School District</vt:lpstr>
      <vt:lpstr>NAGC Standards National Association of Gifted Children</vt:lpstr>
      <vt:lpstr>Issaquah School District</vt:lpstr>
      <vt:lpstr>NAGC Standards National Association of Gifted Children</vt:lpstr>
      <vt:lpstr>Issaquah School District</vt:lpstr>
      <vt:lpstr>Application of Common Core Standards for Gifted Children</vt:lpstr>
      <vt:lpstr>Application of Common Core Standards for Gifted Children</vt:lpstr>
    </vt:vector>
  </TitlesOfParts>
  <Company>Issaquah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Children and the Law</dc:title>
  <dc:creator>Windows User</dc:creator>
  <cp:lastModifiedBy>Windows User</cp:lastModifiedBy>
  <cp:revision>44</cp:revision>
  <dcterms:created xsi:type="dcterms:W3CDTF">2012-11-08T01:37:07Z</dcterms:created>
  <dcterms:modified xsi:type="dcterms:W3CDTF">2012-11-20T01:47:53Z</dcterms:modified>
</cp:coreProperties>
</file>